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90" r:id="rId7"/>
    <p:sldMasterId id="2147483705" r:id="rId8"/>
  </p:sldMasterIdLst>
  <p:notesMasterIdLst>
    <p:notesMasterId r:id="rId75"/>
  </p:notesMasterIdLst>
  <p:sldIdLst>
    <p:sldId id="257" r:id="rId9"/>
    <p:sldId id="258" r:id="rId10"/>
    <p:sldId id="263" r:id="rId11"/>
    <p:sldId id="261" r:id="rId12"/>
    <p:sldId id="684" r:id="rId13"/>
    <p:sldId id="269" r:id="rId14"/>
    <p:sldId id="744" r:id="rId15"/>
    <p:sldId id="354" r:id="rId16"/>
    <p:sldId id="355" r:id="rId17"/>
    <p:sldId id="347" r:id="rId18"/>
    <p:sldId id="346" r:id="rId19"/>
    <p:sldId id="4009" r:id="rId20"/>
    <p:sldId id="723" r:id="rId21"/>
    <p:sldId id="494" r:id="rId22"/>
    <p:sldId id="724" r:id="rId23"/>
    <p:sldId id="725" r:id="rId24"/>
    <p:sldId id="505" r:id="rId25"/>
    <p:sldId id="507" r:id="rId26"/>
    <p:sldId id="292" r:id="rId27"/>
    <p:sldId id="4011" r:id="rId28"/>
    <p:sldId id="271" r:id="rId29"/>
    <p:sldId id="520" r:id="rId30"/>
    <p:sldId id="597" r:id="rId31"/>
    <p:sldId id="598" r:id="rId32"/>
    <p:sldId id="1006" r:id="rId33"/>
    <p:sldId id="692" r:id="rId34"/>
    <p:sldId id="715" r:id="rId35"/>
    <p:sldId id="981" r:id="rId36"/>
    <p:sldId id="1003" r:id="rId37"/>
    <p:sldId id="4007" r:id="rId38"/>
    <p:sldId id="913" r:id="rId39"/>
    <p:sldId id="3995" r:id="rId40"/>
    <p:sldId id="917" r:id="rId41"/>
    <p:sldId id="889" r:id="rId42"/>
    <p:sldId id="688" r:id="rId43"/>
    <p:sldId id="891" r:id="rId44"/>
    <p:sldId id="892" r:id="rId45"/>
    <p:sldId id="890" r:id="rId46"/>
    <p:sldId id="893" r:id="rId47"/>
    <p:sldId id="894" r:id="rId48"/>
    <p:sldId id="895" r:id="rId49"/>
    <p:sldId id="695" r:id="rId50"/>
    <p:sldId id="276" r:id="rId51"/>
    <p:sldId id="961" r:id="rId52"/>
    <p:sldId id="969" r:id="rId53"/>
    <p:sldId id="962" r:id="rId54"/>
    <p:sldId id="963" r:id="rId55"/>
    <p:sldId id="734" r:id="rId56"/>
    <p:sldId id="912" r:id="rId57"/>
    <p:sldId id="3994" r:id="rId58"/>
    <p:sldId id="3999" r:id="rId59"/>
    <p:sldId id="4000" r:id="rId60"/>
    <p:sldId id="4001" r:id="rId61"/>
    <p:sldId id="4002" r:id="rId62"/>
    <p:sldId id="3983" r:id="rId63"/>
    <p:sldId id="3984" r:id="rId64"/>
    <p:sldId id="3996" r:id="rId65"/>
    <p:sldId id="4008" r:id="rId66"/>
    <p:sldId id="579" r:id="rId67"/>
    <p:sldId id="289" r:id="rId68"/>
    <p:sldId id="906" r:id="rId69"/>
    <p:sldId id="3989" r:id="rId70"/>
    <p:sldId id="3990" r:id="rId71"/>
    <p:sldId id="3988" r:id="rId72"/>
    <p:sldId id="290" r:id="rId73"/>
    <p:sldId id="4005"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4660"/>
  </p:normalViewPr>
  <p:slideViewPr>
    <p:cSldViewPr snapToGrid="0">
      <p:cViewPr varScale="1">
        <p:scale>
          <a:sx n="82" d="100"/>
          <a:sy n="82" d="100"/>
        </p:scale>
        <p:origin x="581" y="5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ableStyles" Target="tableStyle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3.xml"/><Relationship Id="rId51" Type="http://schemas.openxmlformats.org/officeDocument/2006/relationships/slide" Target="slides/slide43.xml"/><Relationship Id="rId72" Type="http://schemas.openxmlformats.org/officeDocument/2006/relationships/slide" Target="slides/slide6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2.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3BDE4A-54AF-4A07-8040-19D6818BE24D}" type="doc">
      <dgm:prSet loTypeId="urn:microsoft.com/office/officeart/2005/8/layout/venn1" loCatId="relationship" qsTypeId="urn:microsoft.com/office/officeart/2005/8/quickstyle/3d1" qsCatId="3D" csTypeId="urn:microsoft.com/office/officeart/2005/8/colors/accent6_4" csCatId="accent6" phldr="1"/>
      <dgm:spPr/>
    </dgm:pt>
    <dgm:pt modelId="{3D0E5ADB-D68B-4547-974E-6C22B11943DE}">
      <dgm:prSet phldrT="[Texto]"/>
      <dgm:spPr>
        <a:xfrm>
          <a:off x="3553972" y="1002351"/>
          <a:ext cx="2171761" cy="2171761"/>
        </a:xfrm>
        <a:prstGeom prst="ellipse">
          <a:avLst/>
        </a:prstGeom>
        <a:solidFill>
          <a:srgbClr val="2D2DB9">
            <a:shade val="80000"/>
            <a:alpha val="50000"/>
            <a:hueOff val="0"/>
            <a:satOff val="-13259"/>
            <a:lumOff val="2022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pPr>
            <a:buNone/>
          </a:pPr>
          <a:endParaRPr lang="pt-BR" b="1" dirty="0">
            <a:solidFill>
              <a:srgbClr val="FFFFFF"/>
            </a:solidFill>
            <a:latin typeface="Verdana"/>
            <a:ea typeface="+mn-ea"/>
            <a:cs typeface="+mn-cs"/>
          </a:endParaRPr>
        </a:p>
      </dgm:t>
    </dgm:pt>
    <dgm:pt modelId="{B57EDD3A-16DC-4740-ACA5-BCE9F87BECD7}" type="parTrans" cxnId="{4AF3EA3E-CD2E-477A-9490-17945D2990A5}">
      <dgm:prSet/>
      <dgm:spPr/>
      <dgm:t>
        <a:bodyPr/>
        <a:lstStyle/>
        <a:p>
          <a:endParaRPr lang="pt-BR" b="1"/>
        </a:p>
      </dgm:t>
    </dgm:pt>
    <dgm:pt modelId="{AF1F3129-B524-4DFF-9569-C8FACA41463D}" type="sibTrans" cxnId="{4AF3EA3E-CD2E-477A-9490-17945D2990A5}">
      <dgm:prSet/>
      <dgm:spPr/>
      <dgm:t>
        <a:bodyPr/>
        <a:lstStyle/>
        <a:p>
          <a:endParaRPr lang="pt-BR" b="1"/>
        </a:p>
      </dgm:t>
    </dgm:pt>
    <dgm:pt modelId="{6F858704-E5F5-4670-A2A0-96693286923E}">
      <dgm:prSet phldrT="[Texto]"/>
      <dgm:spPr>
        <a:xfrm>
          <a:off x="2593385" y="1962938"/>
          <a:ext cx="2171761" cy="2171761"/>
        </a:xfrm>
        <a:prstGeom prst="ellipse">
          <a:avLst/>
        </a:prstGeom>
        <a:solidFill>
          <a:srgbClr val="2D2DB9">
            <a:shade val="80000"/>
            <a:alpha val="50000"/>
            <a:hueOff val="0"/>
            <a:satOff val="-26518"/>
            <a:lumOff val="40439"/>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pPr>
            <a:buNone/>
          </a:pPr>
          <a:endParaRPr lang="pt-BR" b="1" dirty="0">
            <a:solidFill>
              <a:srgbClr val="FFFFFF"/>
            </a:solidFill>
            <a:latin typeface="Verdana"/>
            <a:ea typeface="+mn-ea"/>
            <a:cs typeface="+mn-cs"/>
          </a:endParaRPr>
        </a:p>
      </dgm:t>
    </dgm:pt>
    <dgm:pt modelId="{EC3FF4BB-1716-4CA0-BE16-17EC86062C33}" type="parTrans" cxnId="{231979CA-07FC-400F-B15E-96AF64E4488F}">
      <dgm:prSet/>
      <dgm:spPr/>
      <dgm:t>
        <a:bodyPr/>
        <a:lstStyle/>
        <a:p>
          <a:endParaRPr lang="pt-BR" b="1"/>
        </a:p>
      </dgm:t>
    </dgm:pt>
    <dgm:pt modelId="{D86D81DE-1815-46CC-A2CE-DD1C2FC4AA42}" type="sibTrans" cxnId="{231979CA-07FC-400F-B15E-96AF64E4488F}">
      <dgm:prSet/>
      <dgm:spPr/>
      <dgm:t>
        <a:bodyPr/>
        <a:lstStyle/>
        <a:p>
          <a:endParaRPr lang="pt-BR" b="1"/>
        </a:p>
      </dgm:t>
    </dgm:pt>
    <dgm:pt modelId="{308CC00B-D7DB-4D6D-80C1-31E8FA8917BC}">
      <dgm:prSet phldrT="[Texto]"/>
      <dgm:spPr>
        <a:xfrm>
          <a:off x="1632798" y="1002351"/>
          <a:ext cx="2171761" cy="2171761"/>
        </a:xfrm>
        <a:prstGeom prst="ellipse">
          <a:avLst/>
        </a:prstGeom>
        <a:solidFill>
          <a:srgbClr val="2D2DB9">
            <a:shade val="80000"/>
            <a:alpha val="50000"/>
            <a:hueOff val="0"/>
            <a:satOff val="-13259"/>
            <a:lumOff val="2022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pPr>
            <a:buNone/>
          </a:pPr>
          <a:endParaRPr lang="pt-BR" b="1" dirty="0">
            <a:solidFill>
              <a:srgbClr val="FFFFFF"/>
            </a:solidFill>
            <a:latin typeface="Verdana"/>
            <a:ea typeface="+mn-ea"/>
            <a:cs typeface="+mn-cs"/>
          </a:endParaRPr>
        </a:p>
      </dgm:t>
    </dgm:pt>
    <dgm:pt modelId="{3FEF9001-BE75-476B-85C1-99ABD4EFCED1}" type="parTrans" cxnId="{4495D7C6-D5C4-449A-AE37-3A2C973655A8}">
      <dgm:prSet/>
      <dgm:spPr/>
      <dgm:t>
        <a:bodyPr/>
        <a:lstStyle/>
        <a:p>
          <a:endParaRPr lang="pt-BR" b="1"/>
        </a:p>
      </dgm:t>
    </dgm:pt>
    <dgm:pt modelId="{EE3A6CE9-8A0C-40CC-BB56-C08721D12E16}" type="sibTrans" cxnId="{4495D7C6-D5C4-449A-AE37-3A2C973655A8}">
      <dgm:prSet/>
      <dgm:spPr/>
      <dgm:t>
        <a:bodyPr/>
        <a:lstStyle/>
        <a:p>
          <a:endParaRPr lang="pt-BR" b="1"/>
        </a:p>
      </dgm:t>
    </dgm:pt>
    <dgm:pt modelId="{B6B554E6-2AF4-4F21-93BB-1A38A88D7D30}">
      <dgm:prSet phldrT="[Texto]"/>
      <dgm:spPr>
        <a:xfrm>
          <a:off x="2593385" y="41764"/>
          <a:ext cx="2171761" cy="2171761"/>
        </a:xfrm>
        <a:prstGeom prst="ellipse">
          <a:avLst/>
        </a:prstGeom>
        <a:solidFill>
          <a:srgbClr val="2D2DB9">
            <a:shade val="80000"/>
            <a:alpha val="50000"/>
            <a:hueOff val="0"/>
            <a:satOff val="0"/>
            <a:lumOff val="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a:lstStyle/>
        <a:p>
          <a:pPr>
            <a:buNone/>
          </a:pPr>
          <a:endParaRPr lang="pt-BR" b="1" dirty="0">
            <a:solidFill>
              <a:srgbClr val="FFFFFF"/>
            </a:solidFill>
            <a:latin typeface="Verdana"/>
            <a:ea typeface="+mn-ea"/>
            <a:cs typeface="+mn-cs"/>
          </a:endParaRPr>
        </a:p>
      </dgm:t>
    </dgm:pt>
    <dgm:pt modelId="{1DA46DEE-A730-4088-B09B-ABCF307BDE67}" type="sibTrans" cxnId="{A64A3595-CC36-4A7A-BAD7-94811616C999}">
      <dgm:prSet/>
      <dgm:spPr/>
      <dgm:t>
        <a:bodyPr/>
        <a:lstStyle/>
        <a:p>
          <a:endParaRPr lang="pt-BR" b="1"/>
        </a:p>
      </dgm:t>
    </dgm:pt>
    <dgm:pt modelId="{F59EFDDD-73D4-4A8E-96F2-0E1970C9247D}" type="parTrans" cxnId="{A64A3595-CC36-4A7A-BAD7-94811616C999}">
      <dgm:prSet/>
      <dgm:spPr/>
      <dgm:t>
        <a:bodyPr/>
        <a:lstStyle/>
        <a:p>
          <a:endParaRPr lang="pt-BR" b="1"/>
        </a:p>
      </dgm:t>
    </dgm:pt>
    <dgm:pt modelId="{7EE7B9BA-9297-4F79-836B-84209C481304}" type="pres">
      <dgm:prSet presAssocID="{5B3BDE4A-54AF-4A07-8040-19D6818BE24D}" presName="compositeShape" presStyleCnt="0">
        <dgm:presLayoutVars>
          <dgm:chMax val="7"/>
          <dgm:dir/>
          <dgm:resizeHandles val="exact"/>
        </dgm:presLayoutVars>
      </dgm:prSet>
      <dgm:spPr/>
    </dgm:pt>
    <dgm:pt modelId="{E53C4EC6-4595-4CDF-8712-AF17B5850A1F}" type="pres">
      <dgm:prSet presAssocID="{B6B554E6-2AF4-4F21-93BB-1A38A88D7D30}" presName="circ1" presStyleLbl="vennNode1" presStyleIdx="0" presStyleCnt="4"/>
      <dgm:spPr/>
    </dgm:pt>
    <dgm:pt modelId="{2656D5B1-7B71-4DA9-92A4-15453A4D1BFB}" type="pres">
      <dgm:prSet presAssocID="{B6B554E6-2AF4-4F21-93BB-1A38A88D7D30}" presName="circ1Tx" presStyleLbl="revTx" presStyleIdx="0" presStyleCnt="0">
        <dgm:presLayoutVars>
          <dgm:chMax val="0"/>
          <dgm:chPref val="0"/>
          <dgm:bulletEnabled val="1"/>
        </dgm:presLayoutVars>
      </dgm:prSet>
      <dgm:spPr/>
    </dgm:pt>
    <dgm:pt modelId="{F0CCC481-67EC-451D-81D2-7D2A77B662EC}" type="pres">
      <dgm:prSet presAssocID="{3D0E5ADB-D68B-4547-974E-6C22B11943DE}" presName="circ2" presStyleLbl="vennNode1" presStyleIdx="1" presStyleCnt="4"/>
      <dgm:spPr/>
    </dgm:pt>
    <dgm:pt modelId="{79405137-C932-43EA-8856-C799E56689F5}" type="pres">
      <dgm:prSet presAssocID="{3D0E5ADB-D68B-4547-974E-6C22B11943DE}" presName="circ2Tx" presStyleLbl="revTx" presStyleIdx="0" presStyleCnt="0">
        <dgm:presLayoutVars>
          <dgm:chMax val="0"/>
          <dgm:chPref val="0"/>
          <dgm:bulletEnabled val="1"/>
        </dgm:presLayoutVars>
      </dgm:prSet>
      <dgm:spPr/>
    </dgm:pt>
    <dgm:pt modelId="{3EE02A24-9EC3-472B-A236-FB4F5817CED1}" type="pres">
      <dgm:prSet presAssocID="{6F858704-E5F5-4670-A2A0-96693286923E}" presName="circ3" presStyleLbl="vennNode1" presStyleIdx="2" presStyleCnt="4"/>
      <dgm:spPr/>
    </dgm:pt>
    <dgm:pt modelId="{F9084B78-5E32-4460-BB3B-E0D9095646E2}" type="pres">
      <dgm:prSet presAssocID="{6F858704-E5F5-4670-A2A0-96693286923E}" presName="circ3Tx" presStyleLbl="revTx" presStyleIdx="0" presStyleCnt="0">
        <dgm:presLayoutVars>
          <dgm:chMax val="0"/>
          <dgm:chPref val="0"/>
          <dgm:bulletEnabled val="1"/>
        </dgm:presLayoutVars>
      </dgm:prSet>
      <dgm:spPr/>
    </dgm:pt>
    <dgm:pt modelId="{68238996-F3EF-441E-8FD6-9E8972C56752}" type="pres">
      <dgm:prSet presAssocID="{308CC00B-D7DB-4D6D-80C1-31E8FA8917BC}" presName="circ4" presStyleLbl="vennNode1" presStyleIdx="3" presStyleCnt="4"/>
      <dgm:spPr/>
    </dgm:pt>
    <dgm:pt modelId="{EFD86705-5413-40F0-8789-97DBF3D0F931}" type="pres">
      <dgm:prSet presAssocID="{308CC00B-D7DB-4D6D-80C1-31E8FA8917BC}" presName="circ4Tx" presStyleLbl="revTx" presStyleIdx="0" presStyleCnt="0">
        <dgm:presLayoutVars>
          <dgm:chMax val="0"/>
          <dgm:chPref val="0"/>
          <dgm:bulletEnabled val="1"/>
        </dgm:presLayoutVars>
      </dgm:prSet>
      <dgm:spPr/>
    </dgm:pt>
  </dgm:ptLst>
  <dgm:cxnLst>
    <dgm:cxn modelId="{B7613435-07E6-49D7-8971-6CC90A7EF7A7}" type="presOf" srcId="{B6B554E6-2AF4-4F21-93BB-1A38A88D7D30}" destId="{2656D5B1-7B71-4DA9-92A4-15453A4D1BFB}" srcOrd="1" destOrd="0" presId="urn:microsoft.com/office/officeart/2005/8/layout/venn1"/>
    <dgm:cxn modelId="{4AF3EA3E-CD2E-477A-9490-17945D2990A5}" srcId="{5B3BDE4A-54AF-4A07-8040-19D6818BE24D}" destId="{3D0E5ADB-D68B-4547-974E-6C22B11943DE}" srcOrd="1" destOrd="0" parTransId="{B57EDD3A-16DC-4740-ACA5-BCE9F87BECD7}" sibTransId="{AF1F3129-B524-4DFF-9569-C8FACA41463D}"/>
    <dgm:cxn modelId="{2266AB53-697E-4CB5-B2E7-C0FB7BC0E487}" type="presOf" srcId="{6F858704-E5F5-4670-A2A0-96693286923E}" destId="{F9084B78-5E32-4460-BB3B-E0D9095646E2}" srcOrd="1" destOrd="0" presId="urn:microsoft.com/office/officeart/2005/8/layout/venn1"/>
    <dgm:cxn modelId="{A0B85792-7E4A-4A18-A7C5-34E5FC7AF499}" type="presOf" srcId="{B6B554E6-2AF4-4F21-93BB-1A38A88D7D30}" destId="{E53C4EC6-4595-4CDF-8712-AF17B5850A1F}" srcOrd="0" destOrd="0" presId="urn:microsoft.com/office/officeart/2005/8/layout/venn1"/>
    <dgm:cxn modelId="{A64A3595-CC36-4A7A-BAD7-94811616C999}" srcId="{5B3BDE4A-54AF-4A07-8040-19D6818BE24D}" destId="{B6B554E6-2AF4-4F21-93BB-1A38A88D7D30}" srcOrd="0" destOrd="0" parTransId="{F59EFDDD-73D4-4A8E-96F2-0E1970C9247D}" sibTransId="{1DA46DEE-A730-4088-B09B-ABCF307BDE67}"/>
    <dgm:cxn modelId="{DE0F859F-B83B-46A0-BDA2-53652C62B4B8}" type="presOf" srcId="{3D0E5ADB-D68B-4547-974E-6C22B11943DE}" destId="{F0CCC481-67EC-451D-81D2-7D2A77B662EC}" srcOrd="0" destOrd="0" presId="urn:microsoft.com/office/officeart/2005/8/layout/venn1"/>
    <dgm:cxn modelId="{4495D7C6-D5C4-449A-AE37-3A2C973655A8}" srcId="{5B3BDE4A-54AF-4A07-8040-19D6818BE24D}" destId="{308CC00B-D7DB-4D6D-80C1-31E8FA8917BC}" srcOrd="3" destOrd="0" parTransId="{3FEF9001-BE75-476B-85C1-99ABD4EFCED1}" sibTransId="{EE3A6CE9-8A0C-40CC-BB56-C08721D12E16}"/>
    <dgm:cxn modelId="{231979CA-07FC-400F-B15E-96AF64E4488F}" srcId="{5B3BDE4A-54AF-4A07-8040-19D6818BE24D}" destId="{6F858704-E5F5-4670-A2A0-96693286923E}" srcOrd="2" destOrd="0" parTransId="{EC3FF4BB-1716-4CA0-BE16-17EC86062C33}" sibTransId="{D86D81DE-1815-46CC-A2CE-DD1C2FC4AA42}"/>
    <dgm:cxn modelId="{13D48DCB-6B82-4FB7-B327-5A73DA6B0127}" type="presOf" srcId="{5B3BDE4A-54AF-4A07-8040-19D6818BE24D}" destId="{7EE7B9BA-9297-4F79-836B-84209C481304}" srcOrd="0" destOrd="0" presId="urn:microsoft.com/office/officeart/2005/8/layout/venn1"/>
    <dgm:cxn modelId="{9664B1CE-15A0-418F-9467-D47472C1A4FF}" type="presOf" srcId="{308CC00B-D7DB-4D6D-80C1-31E8FA8917BC}" destId="{68238996-F3EF-441E-8FD6-9E8972C56752}" srcOrd="0" destOrd="0" presId="urn:microsoft.com/office/officeart/2005/8/layout/venn1"/>
    <dgm:cxn modelId="{6292F8EF-FFBA-4C5A-AB2A-195E2F7ED3D9}" type="presOf" srcId="{3D0E5ADB-D68B-4547-974E-6C22B11943DE}" destId="{79405137-C932-43EA-8856-C799E56689F5}" srcOrd="1" destOrd="0" presId="urn:microsoft.com/office/officeart/2005/8/layout/venn1"/>
    <dgm:cxn modelId="{5A2F2AF4-50E4-4A98-87DE-CBD6BF9ED7B9}" type="presOf" srcId="{6F858704-E5F5-4670-A2A0-96693286923E}" destId="{3EE02A24-9EC3-472B-A236-FB4F5817CED1}" srcOrd="0" destOrd="0" presId="urn:microsoft.com/office/officeart/2005/8/layout/venn1"/>
    <dgm:cxn modelId="{BE9000FB-D988-42B9-8B0C-18B63E6A6D76}" type="presOf" srcId="{308CC00B-D7DB-4D6D-80C1-31E8FA8917BC}" destId="{EFD86705-5413-40F0-8789-97DBF3D0F931}" srcOrd="1" destOrd="0" presId="urn:microsoft.com/office/officeart/2005/8/layout/venn1"/>
    <dgm:cxn modelId="{09C7104D-33DA-4C44-83AD-8C27135381E1}" type="presParOf" srcId="{7EE7B9BA-9297-4F79-836B-84209C481304}" destId="{E53C4EC6-4595-4CDF-8712-AF17B5850A1F}" srcOrd="0" destOrd="0" presId="urn:microsoft.com/office/officeart/2005/8/layout/venn1"/>
    <dgm:cxn modelId="{652ACC03-1F60-4B64-9E3A-A62EAEFDDC3D}" type="presParOf" srcId="{7EE7B9BA-9297-4F79-836B-84209C481304}" destId="{2656D5B1-7B71-4DA9-92A4-15453A4D1BFB}" srcOrd="1" destOrd="0" presId="urn:microsoft.com/office/officeart/2005/8/layout/venn1"/>
    <dgm:cxn modelId="{A62489E7-E972-42BB-B1E8-19C69C2A0183}" type="presParOf" srcId="{7EE7B9BA-9297-4F79-836B-84209C481304}" destId="{F0CCC481-67EC-451D-81D2-7D2A77B662EC}" srcOrd="2" destOrd="0" presId="urn:microsoft.com/office/officeart/2005/8/layout/venn1"/>
    <dgm:cxn modelId="{6B9A127A-73F8-4B8A-919F-AC2A7DEFDAC9}" type="presParOf" srcId="{7EE7B9BA-9297-4F79-836B-84209C481304}" destId="{79405137-C932-43EA-8856-C799E56689F5}" srcOrd="3" destOrd="0" presId="urn:microsoft.com/office/officeart/2005/8/layout/venn1"/>
    <dgm:cxn modelId="{88D92C43-F80C-466A-B648-75BDB2FAE466}" type="presParOf" srcId="{7EE7B9BA-9297-4F79-836B-84209C481304}" destId="{3EE02A24-9EC3-472B-A236-FB4F5817CED1}" srcOrd="4" destOrd="0" presId="urn:microsoft.com/office/officeart/2005/8/layout/venn1"/>
    <dgm:cxn modelId="{D9AB424F-63D1-4647-981D-A421FAD29D9F}" type="presParOf" srcId="{7EE7B9BA-9297-4F79-836B-84209C481304}" destId="{F9084B78-5E32-4460-BB3B-E0D9095646E2}" srcOrd="5" destOrd="0" presId="urn:microsoft.com/office/officeart/2005/8/layout/venn1"/>
    <dgm:cxn modelId="{5929ED4E-982A-420B-937F-0ADA41D5F6AD}" type="presParOf" srcId="{7EE7B9BA-9297-4F79-836B-84209C481304}" destId="{68238996-F3EF-441E-8FD6-9E8972C56752}" srcOrd="6" destOrd="0" presId="urn:microsoft.com/office/officeart/2005/8/layout/venn1"/>
    <dgm:cxn modelId="{6E2E7FBA-A47B-4CB3-BEF9-56B2ABBA7044}" type="presParOf" srcId="{7EE7B9BA-9297-4F79-836B-84209C481304}" destId="{EFD86705-5413-40F0-8789-97DBF3D0F931}"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C4EC6-4595-4CDF-8712-AF17B5850A1F}">
      <dsp:nvSpPr>
        <dsp:cNvPr id="0" name=""/>
        <dsp:cNvSpPr/>
      </dsp:nvSpPr>
      <dsp:spPr>
        <a:xfrm>
          <a:off x="2593385" y="41764"/>
          <a:ext cx="2171761" cy="2171761"/>
        </a:xfrm>
        <a:prstGeom prst="ellipse">
          <a:avLst/>
        </a:prstGeom>
        <a:solidFill>
          <a:srgbClr val="2D2DB9">
            <a:shade val="80000"/>
            <a:alpha val="50000"/>
            <a:hueOff val="0"/>
            <a:satOff val="0"/>
            <a:lumOff val="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pt-BR" sz="3500" b="1" kern="1200" dirty="0">
            <a:solidFill>
              <a:srgbClr val="FFFFFF"/>
            </a:solidFill>
            <a:latin typeface="Verdana"/>
            <a:ea typeface="+mn-ea"/>
            <a:cs typeface="+mn-cs"/>
          </a:endParaRPr>
        </a:p>
      </dsp:txBody>
      <dsp:txXfrm>
        <a:off x="3088625" y="435036"/>
        <a:ext cx="1181281" cy="487278"/>
      </dsp:txXfrm>
    </dsp:sp>
    <dsp:sp modelId="{F0CCC481-67EC-451D-81D2-7D2A77B662EC}">
      <dsp:nvSpPr>
        <dsp:cNvPr id="0" name=""/>
        <dsp:cNvSpPr/>
      </dsp:nvSpPr>
      <dsp:spPr>
        <a:xfrm>
          <a:off x="3553972" y="1002351"/>
          <a:ext cx="2171761" cy="2171761"/>
        </a:xfrm>
        <a:prstGeom prst="ellipse">
          <a:avLst/>
        </a:prstGeom>
        <a:solidFill>
          <a:srgbClr val="2D2DB9">
            <a:shade val="80000"/>
            <a:alpha val="50000"/>
            <a:hueOff val="0"/>
            <a:satOff val="-13259"/>
            <a:lumOff val="2022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pt-BR" sz="6500" b="1" kern="1200" dirty="0">
            <a:solidFill>
              <a:srgbClr val="FFFFFF"/>
            </a:solidFill>
            <a:latin typeface="Verdana"/>
            <a:ea typeface="+mn-ea"/>
            <a:cs typeface="+mn-cs"/>
          </a:endParaRPr>
        </a:p>
      </dsp:txBody>
      <dsp:txXfrm>
        <a:off x="4845708" y="1497591"/>
        <a:ext cx="590640" cy="1181281"/>
      </dsp:txXfrm>
    </dsp:sp>
    <dsp:sp modelId="{3EE02A24-9EC3-472B-A236-FB4F5817CED1}">
      <dsp:nvSpPr>
        <dsp:cNvPr id="0" name=""/>
        <dsp:cNvSpPr/>
      </dsp:nvSpPr>
      <dsp:spPr>
        <a:xfrm>
          <a:off x="2593385" y="1962938"/>
          <a:ext cx="2171761" cy="2171761"/>
        </a:xfrm>
        <a:prstGeom prst="ellipse">
          <a:avLst/>
        </a:prstGeom>
        <a:solidFill>
          <a:srgbClr val="2D2DB9">
            <a:shade val="80000"/>
            <a:alpha val="50000"/>
            <a:hueOff val="0"/>
            <a:satOff val="-26518"/>
            <a:lumOff val="40439"/>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pt-BR" sz="3500" b="1" kern="1200" dirty="0">
            <a:solidFill>
              <a:srgbClr val="FFFFFF"/>
            </a:solidFill>
            <a:latin typeface="Verdana"/>
            <a:ea typeface="+mn-ea"/>
            <a:cs typeface="+mn-cs"/>
          </a:endParaRPr>
        </a:p>
      </dsp:txBody>
      <dsp:txXfrm>
        <a:off x="3088625" y="3254149"/>
        <a:ext cx="1181281" cy="487278"/>
      </dsp:txXfrm>
    </dsp:sp>
    <dsp:sp modelId="{68238996-F3EF-441E-8FD6-9E8972C56752}">
      <dsp:nvSpPr>
        <dsp:cNvPr id="0" name=""/>
        <dsp:cNvSpPr/>
      </dsp:nvSpPr>
      <dsp:spPr>
        <a:xfrm>
          <a:off x="1632798" y="1002351"/>
          <a:ext cx="2171761" cy="2171761"/>
        </a:xfrm>
        <a:prstGeom prst="ellipse">
          <a:avLst/>
        </a:prstGeom>
        <a:solidFill>
          <a:srgbClr val="2D2DB9">
            <a:shade val="80000"/>
            <a:alpha val="50000"/>
            <a:hueOff val="0"/>
            <a:satOff val="-13259"/>
            <a:lumOff val="20220"/>
            <a:alphaOff val="0"/>
          </a:srgb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pt-BR" sz="6500" b="1" kern="1200" dirty="0">
            <a:solidFill>
              <a:srgbClr val="FFFFFF"/>
            </a:solidFill>
            <a:latin typeface="Verdana"/>
            <a:ea typeface="+mn-ea"/>
            <a:cs typeface="+mn-cs"/>
          </a:endParaRPr>
        </a:p>
      </dsp:txBody>
      <dsp:txXfrm>
        <a:off x="1922183" y="1497591"/>
        <a:ext cx="590640" cy="118128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8C9DF-E6B3-4A9D-832C-C9C291C24ACC}" type="datetimeFigureOut">
              <a:rPr lang="pt-BR" smtClean="0"/>
              <a:t>01/06/2024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A460B-3C9A-4BC3-8B07-96EBA78223CB}" type="slidenum">
              <a:rPr lang="pt-BR" smtClean="0"/>
              <a:t>‹nº›</a:t>
            </a:fld>
            <a:endParaRPr lang="pt-BR"/>
          </a:p>
        </p:txBody>
      </p:sp>
    </p:spTree>
    <p:extLst>
      <p:ext uri="{BB962C8B-B14F-4D97-AF65-F5344CB8AC3E}">
        <p14:creationId xmlns:p14="http://schemas.microsoft.com/office/powerpoint/2010/main" val="351818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7F53A76-8C96-4C44-BEA7-F6321C30ABAF}" type="slidenum">
              <a:rPr lang="pt-BR" smtClean="0"/>
              <a:t>6</a:t>
            </a:fld>
            <a:endParaRPr lang="pt-BR"/>
          </a:p>
        </p:txBody>
      </p:sp>
    </p:spTree>
    <p:extLst>
      <p:ext uri="{BB962C8B-B14F-4D97-AF65-F5344CB8AC3E}">
        <p14:creationId xmlns:p14="http://schemas.microsoft.com/office/powerpoint/2010/main" val="1691410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9A460B-3C9A-4BC3-8B07-96EBA78223CB}"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810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71450" indent="-171450">
              <a:buFontTx/>
              <a:buChar cha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err="1"/>
              <a:t>Obs</a:t>
            </a:r>
            <a:r>
              <a:rPr lang="en-US" dirty="0"/>
              <a:t>:</a:t>
            </a:r>
            <a:r>
              <a:rPr lang="en-US" baseline="0" dirty="0"/>
              <a:t> </a:t>
            </a:r>
            <a:r>
              <a:rPr lang="en-US" baseline="0" dirty="0" err="1"/>
              <a:t>n</a:t>
            </a:r>
            <a:r>
              <a:rPr lang="en-US" dirty="0" err="1"/>
              <a:t>unca</a:t>
            </a:r>
            <a:r>
              <a:rPr lang="en-US" dirty="0"/>
              <a:t> some </a:t>
            </a:r>
            <a:r>
              <a:rPr lang="en-US" dirty="0" err="1"/>
              <a:t>tudo</a:t>
            </a:r>
            <a:r>
              <a:rPr lang="en-US" dirty="0"/>
              <a:t> </a:t>
            </a:r>
            <a:r>
              <a:rPr lang="en-US" dirty="0" err="1"/>
              <a:t>em</a:t>
            </a:r>
            <a:r>
              <a:rPr lang="en-US" baseline="0" dirty="0"/>
              <a:t> </a:t>
            </a:r>
            <a:r>
              <a:rPr lang="en-US" baseline="0" dirty="0" err="1"/>
              <a:t>uma</a:t>
            </a:r>
            <a:r>
              <a:rPr lang="en-US" baseline="0" dirty="0"/>
              <a:t> </a:t>
            </a:r>
            <a:r>
              <a:rPr lang="en-US" baseline="0" dirty="0" err="1"/>
              <a:t>única</a:t>
            </a:r>
            <a:r>
              <a:rPr lang="en-US" baseline="0" dirty="0"/>
              <a:t> </a:t>
            </a:r>
            <a:r>
              <a:rPr lang="en-US" baseline="0" dirty="0" err="1"/>
              <a:t>aplicação</a:t>
            </a:r>
            <a:r>
              <a:rPr lang="en-US" baseline="0" dirty="0"/>
              <a:t>!</a:t>
            </a:r>
            <a:endParaRPr lang="en-US" dirty="0"/>
          </a:p>
          <a:p>
            <a:endParaRPr lang="pt-BR" dirty="0"/>
          </a:p>
        </p:txBody>
      </p:sp>
    </p:spTree>
    <p:extLst>
      <p:ext uri="{BB962C8B-B14F-4D97-AF65-F5344CB8AC3E}">
        <p14:creationId xmlns:p14="http://schemas.microsoft.com/office/powerpoint/2010/main" val="15184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097280" rtl="0" eaLnBrk="1" fontAlgn="auto" latinLnBrk="0" hangingPunct="1">
              <a:lnSpc>
                <a:spcPct val="100000"/>
              </a:lnSpc>
              <a:spcBef>
                <a:spcPts val="0"/>
              </a:spcBef>
              <a:spcAft>
                <a:spcPts val="0"/>
              </a:spcAft>
              <a:buClrTx/>
              <a:buSzTx/>
              <a:buFontTx/>
              <a:buNone/>
              <a:tabLst/>
              <a:defRPr/>
            </a:pPr>
            <a:fld id="{E1F89B79-2129-4181-8AA4-3575E6D84D0D}"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pt-BR"/>
          </a:p>
        </p:txBody>
      </p:sp>
    </p:spTree>
    <p:extLst>
      <p:ext uri="{BB962C8B-B14F-4D97-AF65-F5344CB8AC3E}">
        <p14:creationId xmlns:p14="http://schemas.microsoft.com/office/powerpoint/2010/main" val="38570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9A460B-3C9A-4BC3-8B07-96EBA78223CB}"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0106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A7F53A76-8C96-4C44-BEA7-F6321C30ABAF}" type="slidenum">
              <a:rPr lang="pt-BR" smtClean="0"/>
              <a:t>21</a:t>
            </a:fld>
            <a:endParaRPr lang="pt-BR"/>
          </a:p>
        </p:txBody>
      </p:sp>
    </p:spTree>
    <p:extLst>
      <p:ext uri="{BB962C8B-B14F-4D97-AF65-F5344CB8AC3E}">
        <p14:creationId xmlns:p14="http://schemas.microsoft.com/office/powerpoint/2010/main" val="3992429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en-US" dirty="0"/>
              <a:t>Fig. 6 A 70-year-old man with an osteolytic lesion in the right ilium. (a) CT guided biopsy performed following this CT (b) yielded necrotic tissue with hyalinization. Subsequent MRI shows the original biopsy to be in an area of necrosis/nonenhancement; T2 with fat saturation (c) and dynamic post contrast FAME (d) with a corresponding subtraction image (e). Additional post contrast dynamic FAME (f) and corresponding subtraction image (g) from a more inferior location in the tumor demonstrates more uniform enhancement of the tumor in this location. Subsequent CT-guided biopsy targeting this area of enhancement (h) was positive for plasma cell myeloma</a:t>
            </a:r>
            <a:endParaRPr lang="pt-BR" dirty="0"/>
          </a:p>
        </p:txBody>
      </p:sp>
    </p:spTree>
    <p:extLst>
      <p:ext uri="{BB962C8B-B14F-4D97-AF65-F5344CB8AC3E}">
        <p14:creationId xmlns:p14="http://schemas.microsoft.com/office/powerpoint/2010/main" val="3050057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9F0E50-F9E6-4B8F-896C-D5AB1A91CFBE}" type="slidenum">
              <a:rPr kumimoji="0" lang="pt-BR"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pt-BR"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8131" name="Espaço Reservado para Imagem de Slide 1"/>
          <p:cNvSpPr>
            <a:spLocks noGrp="1" noRot="1" noChangeAspect="1" noTextEdit="1"/>
          </p:cNvSpPr>
          <p:nvPr>
            <p:ph type="sldImg"/>
          </p:nvPr>
        </p:nvSpPr>
        <p:spPr>
          <a:ln/>
        </p:spPr>
      </p:sp>
      <p:sp>
        <p:nvSpPr>
          <p:cNvPr id="48132"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en-US">
              <a:latin typeface="Times New Roman" panose="02020603050405020304" pitchFamily="18" charset="0"/>
            </a:endParaRPr>
          </a:p>
        </p:txBody>
      </p:sp>
      <p:sp>
        <p:nvSpPr>
          <p:cNvPr id="48133" name="Espaço Reservado para Número de Slide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30000"/>
              </a:lnSpc>
              <a:spcBef>
                <a:spcPct val="20000"/>
              </a:spcBef>
              <a:spcAft>
                <a:spcPts val="0"/>
              </a:spcAft>
              <a:buClrTx/>
              <a:buSzTx/>
              <a:buFontTx/>
              <a:buChar char="•"/>
              <a:tabLst/>
              <a:defRPr/>
            </a:pPr>
            <a:fld id="{783A7932-B078-4F74-ABEB-7FA7FEE8CB02}" type="slidenum">
              <a:rPr kumimoji="0" lang="pt-BR" altLang="en-US" sz="1200" b="1" i="0" u="none" strike="noStrike" kern="1200" cap="none" spc="0" normalizeH="0" baseline="0" noProof="0">
                <a:ln>
                  <a:noFill/>
                </a:ln>
                <a:solidFill>
                  <a:prstClr val="white"/>
                </a:solidFill>
                <a:effectLst/>
                <a:uLnTx/>
                <a:uFillTx/>
                <a:latin typeface="Verdana" panose="020B0604030504040204" pitchFamily="34" charset="0"/>
                <a:ea typeface="+mn-ea"/>
                <a:cs typeface="+mn-cs"/>
              </a:rPr>
              <a:pPr marL="0" marR="0" lvl="0" indent="0" algn="r" defTabSz="457200" rtl="0" eaLnBrk="1" fontAlgn="auto" latinLnBrk="0" hangingPunct="1">
                <a:lnSpc>
                  <a:spcPct val="130000"/>
                </a:lnSpc>
                <a:spcBef>
                  <a:spcPct val="20000"/>
                </a:spcBef>
                <a:spcAft>
                  <a:spcPts val="0"/>
                </a:spcAft>
                <a:buClrTx/>
                <a:buSzTx/>
                <a:buFontTx/>
                <a:buChar char="•"/>
                <a:tabLst/>
                <a:defRPr/>
              </a:pPr>
              <a:t>31</a:t>
            </a:fld>
            <a:endParaRPr kumimoji="0" lang="pt-BR" altLang="en-US" sz="1200" b="1"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67862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F69409-7068-4CBA-B310-D2BF069FD12D}" type="slidenum">
              <a:rPr kumimoji="0" lang="pt-BR"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pt-BR"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en-US">
              <a:latin typeface="Times New Roman" panose="02020603050405020304" pitchFamily="18" charset="0"/>
            </a:endParaRPr>
          </a:p>
        </p:txBody>
      </p:sp>
    </p:spTree>
    <p:extLst>
      <p:ext uri="{BB962C8B-B14F-4D97-AF65-F5344CB8AC3E}">
        <p14:creationId xmlns:p14="http://schemas.microsoft.com/office/powerpoint/2010/main" val="1961617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746708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Master" Target="../slideMasters/slideMaster1.xml"/><Relationship Id="rId1" Type="http://schemas.openxmlformats.org/officeDocument/2006/relationships/customXml" Target="../../customXml/item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apa">
    <p:spTree>
      <p:nvGrpSpPr>
        <p:cNvPr id="1" name=""/>
        <p:cNvGrpSpPr/>
        <p:nvPr/>
      </p:nvGrpSpPr>
      <p:grpSpPr>
        <a:xfrm>
          <a:off x="0" y="0"/>
          <a:ext cx="0" cy="0"/>
          <a:chOff x="0" y="0"/>
          <a:chExt cx="0" cy="0"/>
        </a:xfrm>
      </p:grpSpPr>
      <p:pic>
        <p:nvPicPr>
          <p:cNvPr id="18" name="Imagem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75005" y="2748521"/>
            <a:ext cx="9144000" cy="1605039"/>
          </a:xfrm>
          <a:prstGeom prst="rect">
            <a:avLst/>
          </a:prstGeom>
        </p:spPr>
        <p:txBody>
          <a:bodyPr anchor="t">
            <a:noAutofit/>
          </a:bodyPr>
          <a:lstStyle>
            <a:lvl1pPr algn="l">
              <a:lnSpc>
                <a:spcPts val="6134"/>
              </a:lnSpc>
              <a:defRPr sz="6134" cap="all" baseline="0">
                <a:solidFill>
                  <a:srgbClr val="23755A"/>
                </a:solidFill>
                <a:latin typeface="Calibri Bold" panose="020F0702030404030204" pitchFamily="34" charset="0"/>
                <a:cs typeface="Calibri Bold" panose="020F0702030404030204" pitchFamily="34" charset="0"/>
              </a:defRPr>
            </a:lvl1pPr>
          </a:lstStyle>
          <a:p>
            <a:r>
              <a:rPr lang="en-US" dirty="0" err="1"/>
              <a:t>Título</a:t>
            </a:r>
            <a:r>
              <a:rPr lang="en-US" dirty="0"/>
              <a:t> da palestra</a:t>
            </a:r>
            <a:br>
              <a:rPr lang="en-US" dirty="0"/>
            </a:br>
            <a:r>
              <a:rPr lang="en-US" dirty="0"/>
              <a:t>teste </a:t>
            </a:r>
            <a:r>
              <a:rPr lang="en-US" dirty="0" err="1"/>
              <a:t>preenchimento</a:t>
            </a:r>
            <a:endParaRPr lang="en-US" dirty="0"/>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245" y="452432"/>
            <a:ext cx="5562475" cy="1423993"/>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36451" y="6073277"/>
            <a:ext cx="817060" cy="643435"/>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8324" y="4749800"/>
            <a:ext cx="670796" cy="1085851"/>
          </a:xfrm>
          <a:prstGeom prst="rect">
            <a:avLst/>
          </a:prstGeom>
        </p:spPr>
      </p:pic>
      <p:pic>
        <p:nvPicPr>
          <p:cNvPr id="13" name="Imagem 12"/>
          <p:cNvPicPr>
            <a:picLocks noChangeAspect="1"/>
          </p:cNvPicPr>
          <p:nvPr/>
        </p:nvPicPr>
        <p:blipFill rotWithShape="1">
          <a:blip r:embed="rId6" cstate="print">
            <a:extLst>
              <a:ext uri="{28A0092B-C50C-407E-A947-70E740481C1C}">
                <a14:useLocalDpi xmlns:a14="http://schemas.microsoft.com/office/drawing/2010/main" val="0"/>
              </a:ext>
            </a:extLst>
          </a:blip>
          <a:srcRect b="2092"/>
          <a:stretch/>
        </p:blipFill>
        <p:spPr>
          <a:xfrm>
            <a:off x="0" y="5041665"/>
            <a:ext cx="900060" cy="297099"/>
          </a:xfrm>
          <a:prstGeom prst="rect">
            <a:avLst/>
          </a:prstGeom>
        </p:spPr>
      </p:pic>
      <p:pic>
        <p:nvPicPr>
          <p:cNvPr id="14" name="Imagem 13"/>
          <p:cNvPicPr>
            <a:picLocks noChangeAspect="1"/>
          </p:cNvPicPr>
          <p:nvPr/>
        </p:nvPicPr>
        <p:blipFill rotWithShape="1">
          <a:blip r:embed="rId7" cstate="print">
            <a:extLst>
              <a:ext uri="{28A0092B-C50C-407E-A947-70E740481C1C}">
                <a14:useLocalDpi xmlns:a14="http://schemas.microsoft.com/office/drawing/2010/main" val="0"/>
              </a:ext>
            </a:extLst>
          </a:blip>
          <a:srcRect b="2146"/>
          <a:stretch/>
        </p:blipFill>
        <p:spPr>
          <a:xfrm>
            <a:off x="0" y="5477080"/>
            <a:ext cx="900060" cy="296937"/>
          </a:xfrm>
          <a:prstGeom prst="rect">
            <a:avLst/>
          </a:prstGeom>
        </p:spPr>
      </p:pic>
      <p:sp>
        <p:nvSpPr>
          <p:cNvPr id="16" name="Espaço Reservado para Texto 15"/>
          <p:cNvSpPr>
            <a:spLocks noGrp="1"/>
          </p:cNvSpPr>
          <p:nvPr>
            <p:ph type="body" sz="quarter" idx="10" hasCustomPrompt="1"/>
          </p:nvPr>
        </p:nvSpPr>
        <p:spPr>
          <a:xfrm>
            <a:off x="969433" y="4999567"/>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Nome</a:t>
            </a:r>
          </a:p>
        </p:txBody>
      </p:sp>
      <p:sp>
        <p:nvSpPr>
          <p:cNvPr id="17" name="Espaço Reservado para Texto 15"/>
          <p:cNvSpPr>
            <a:spLocks noGrp="1"/>
          </p:cNvSpPr>
          <p:nvPr>
            <p:ph type="body" sz="quarter" idx="11" hasCustomPrompt="1"/>
          </p:nvPr>
        </p:nvSpPr>
        <p:spPr>
          <a:xfrm>
            <a:off x="975951" y="5427942"/>
            <a:ext cx="7641167" cy="346075"/>
          </a:xfrm>
          <a:prstGeom prst="rect">
            <a:avLst/>
          </a:prstGeom>
        </p:spPr>
        <p:txBody>
          <a:bodyPr>
            <a:noAutofit/>
          </a:bodyPr>
          <a:lstStyle>
            <a:lvl1pPr marL="0" indent="0">
              <a:buNone/>
              <a:defRPr sz="2867" baseline="0">
                <a:solidFill>
                  <a:srgbClr val="4E5447"/>
                </a:solidFill>
                <a:latin typeface="Calibri Bold" panose="020F0702030404030204" pitchFamily="34" charset="0"/>
                <a:cs typeface="Calibri Bold" panose="020F0702030404030204" pitchFamily="34" charset="0"/>
              </a:defRPr>
            </a:lvl1pPr>
          </a:lstStyle>
          <a:p>
            <a:pPr lvl="0"/>
            <a:r>
              <a:rPr lang="pt-BR" dirty="0"/>
              <a:t>Instituição</a:t>
            </a:r>
          </a:p>
        </p:txBody>
      </p:sp>
    </p:spTree>
    <p:extLst>
      <p:ext uri="{BB962C8B-B14F-4D97-AF65-F5344CB8AC3E}">
        <p14:creationId xmlns:p14="http://schemas.microsoft.com/office/powerpoint/2010/main" val="3770466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e conteúdo">
    <p:spTree>
      <p:nvGrpSpPr>
        <p:cNvPr id="1" name=""/>
        <p:cNvGrpSpPr/>
        <p:nvPr/>
      </p:nvGrpSpPr>
      <p:grpSpPr>
        <a:xfrm>
          <a:off x="0" y="0"/>
          <a:ext cx="0" cy="0"/>
          <a:chOff x="0" y="0"/>
          <a:chExt cx="0" cy="0"/>
        </a:xfrm>
      </p:grpSpPr>
      <p:pic>
        <p:nvPicPr>
          <p:cNvPr id="229" name="Imagem 6" descr="Imagem 6"/>
          <p:cNvPicPr>
            <a:picLocks noChangeAspect="1"/>
          </p:cNvPicPr>
          <p:nvPr/>
        </p:nvPicPr>
        <p:blipFill>
          <a:blip r:embed="rId2" cstate="print"/>
          <a:srcRect l="1149" r="1505" b="77570"/>
          <a:stretch>
            <a:fillRect/>
          </a:stretch>
        </p:blipFill>
        <p:spPr>
          <a:xfrm>
            <a:off x="-3" y="23847"/>
            <a:ext cx="12192003" cy="1533527"/>
          </a:xfrm>
          <a:prstGeom prst="rect">
            <a:avLst/>
          </a:prstGeom>
          <a:ln w="12700">
            <a:miter lim="400000"/>
          </a:ln>
        </p:spPr>
      </p:pic>
      <p:pic>
        <p:nvPicPr>
          <p:cNvPr id="230" name="Imagem 7" descr="Imagem 7"/>
          <p:cNvPicPr>
            <a:picLocks noChangeAspect="1"/>
          </p:cNvPicPr>
          <p:nvPr/>
        </p:nvPicPr>
        <p:blipFill>
          <a:blip r:embed="rId3" cstate="print"/>
          <a:stretch>
            <a:fillRect/>
          </a:stretch>
        </p:blipFill>
        <p:spPr>
          <a:xfrm>
            <a:off x="143934" y="6308759"/>
            <a:ext cx="1727201" cy="398465"/>
          </a:xfrm>
          <a:prstGeom prst="rect">
            <a:avLst/>
          </a:prstGeom>
          <a:ln w="12700">
            <a:miter lim="400000"/>
          </a:ln>
        </p:spPr>
      </p:pic>
      <p:pic>
        <p:nvPicPr>
          <p:cNvPr id="231" name="Imagem 6" descr="Imagem 6"/>
          <p:cNvPicPr>
            <a:picLocks noChangeAspect="1"/>
          </p:cNvPicPr>
          <p:nvPr/>
        </p:nvPicPr>
        <p:blipFill>
          <a:blip r:embed="rId2" cstate="print"/>
          <a:srcRect l="1149" r="1505" b="78622"/>
          <a:stretch>
            <a:fillRect/>
          </a:stretch>
        </p:blipFill>
        <p:spPr>
          <a:xfrm>
            <a:off x="-3" y="23815"/>
            <a:ext cx="12192003" cy="1460501"/>
          </a:xfrm>
          <a:prstGeom prst="rect">
            <a:avLst/>
          </a:prstGeom>
          <a:ln w="12700">
            <a:miter lim="400000"/>
          </a:ln>
        </p:spPr>
      </p:pic>
      <p:sp>
        <p:nvSpPr>
          <p:cNvPr id="232" name="Title Text"/>
          <p:cNvSpPr txBox="1">
            <a:spLocks noGrp="1"/>
          </p:cNvSpPr>
          <p:nvPr>
            <p:ph type="title"/>
          </p:nvPr>
        </p:nvSpPr>
        <p:spPr>
          <a:xfrm>
            <a:off x="627795" y="233352"/>
            <a:ext cx="10637615" cy="562074"/>
          </a:xfrm>
          <a:prstGeom prst="rect">
            <a:avLst/>
          </a:prstGeom>
        </p:spPr>
        <p:txBody>
          <a:bodyPr/>
          <a:lstStyle>
            <a:lvl1pPr algn="l">
              <a:defRPr sz="2400" b="1">
                <a:solidFill>
                  <a:srgbClr val="000000"/>
                </a:solidFill>
              </a:defRPr>
            </a:lvl1pPr>
          </a:lstStyle>
          <a:p>
            <a:r>
              <a:t>Title Text</a:t>
            </a:r>
          </a:p>
        </p:txBody>
      </p:sp>
      <p:sp>
        <p:nvSpPr>
          <p:cNvPr id="233" name="Body Level One…"/>
          <p:cNvSpPr txBox="1">
            <a:spLocks noGrp="1"/>
          </p:cNvSpPr>
          <p:nvPr>
            <p:ph type="body" idx="1"/>
          </p:nvPr>
        </p:nvSpPr>
        <p:spPr>
          <a:xfrm>
            <a:off x="609600" y="1196750"/>
            <a:ext cx="10972800" cy="5040564"/>
          </a:xfrm>
          <a:prstGeom prst="rect">
            <a:avLst/>
          </a:prstGeom>
        </p:spPr>
        <p:txBody>
          <a:bodyPr/>
          <a:lstStyle>
            <a:lvl1pPr>
              <a:spcBef>
                <a:spcPts val="450"/>
              </a:spcBef>
              <a:defRPr sz="2100">
                <a:solidFill>
                  <a:srgbClr val="000000"/>
                </a:solidFill>
              </a:defRPr>
            </a:lvl1pPr>
            <a:lvl2pPr marL="592931" indent="-250031">
              <a:spcBef>
                <a:spcPts val="450"/>
              </a:spcBef>
              <a:defRPr sz="2100">
                <a:solidFill>
                  <a:srgbClr val="000000"/>
                </a:solidFill>
              </a:defRPr>
            </a:lvl2pPr>
            <a:lvl3pPr marL="925829" indent="-240029">
              <a:spcBef>
                <a:spcPts val="450"/>
              </a:spcBef>
              <a:defRPr sz="2100">
                <a:solidFill>
                  <a:srgbClr val="000000"/>
                </a:solidFill>
              </a:defRPr>
            </a:lvl3pPr>
            <a:lvl4pPr marL="1295400" indent="-266700">
              <a:spcBef>
                <a:spcPts val="450"/>
              </a:spcBef>
              <a:defRPr sz="2100">
                <a:solidFill>
                  <a:srgbClr val="000000"/>
                </a:solidFill>
              </a:defRPr>
            </a:lvl4pPr>
            <a:lvl5pPr marL="1638300" indent="-266700">
              <a:spcBef>
                <a:spcPts val="450"/>
              </a:spcBef>
              <a:defRPr sz="2100">
                <a:solidFill>
                  <a:srgbClr val="000000"/>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4" name="Slide Number"/>
          <p:cNvSpPr txBox="1">
            <a:spLocks noGrp="1"/>
          </p:cNvSpPr>
          <p:nvPr>
            <p:ph type="sldNum" sz="quarter" idx="2"/>
          </p:nvPr>
        </p:nvSpPr>
        <p:spPr>
          <a:xfrm>
            <a:off x="8366563" y="6240937"/>
            <a:ext cx="371037" cy="230828"/>
          </a:xfrm>
          <a:prstGeom prst="rect">
            <a:avLst/>
          </a:prstGeom>
        </p:spPr>
        <p:txBody>
          <a:bodyPr/>
          <a:lstStyle/>
          <a:p>
            <a:fld id="{86CB4B4D-7CA3-9044-876B-883B54F8677D}" type="slidenum">
              <a:rPr/>
              <a:pPr/>
              <a:t>‹nº›</a:t>
            </a:fld>
            <a:endParaRPr/>
          </a:p>
        </p:txBody>
      </p:sp>
    </p:spTree>
    <p:extLst>
      <p:ext uri="{BB962C8B-B14F-4D97-AF65-F5344CB8AC3E}">
        <p14:creationId xmlns:p14="http://schemas.microsoft.com/office/powerpoint/2010/main" val="951144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údo Preto">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6573" y="53471"/>
            <a:ext cx="10448187" cy="1194217"/>
          </a:xfrm>
        </p:spPr>
        <p:txBody>
          <a:bodyPr>
            <a:noAutofit/>
          </a:bodyPr>
          <a:lstStyle>
            <a:lvl1pPr algn="l">
              <a:defRPr sz="3600" b="1" cap="small" baseline="0">
                <a:solidFill>
                  <a:schemeClr val="bg1"/>
                </a:solidFill>
                <a:latin typeface="Calibri" panose="020F0502020204030204" pitchFamily="34" charset="0"/>
              </a:defRPr>
            </a:lvl1pPr>
          </a:lstStyle>
          <a:p>
            <a:r>
              <a:rPr lang="pt-BR" dirty="0"/>
              <a:t>Título</a:t>
            </a:r>
          </a:p>
        </p:txBody>
      </p:sp>
      <p:pic>
        <p:nvPicPr>
          <p:cNvPr id="6" name="Imagem 5"/>
          <p:cNvPicPr>
            <a:picLocks noChangeAspect="1"/>
          </p:cNvPicPr>
          <p:nvPr userDrawn="1"/>
        </p:nvPicPr>
        <p:blipFill>
          <a:blip r:embed="rId2"/>
          <a:stretch>
            <a:fillRect/>
          </a:stretch>
        </p:blipFill>
        <p:spPr>
          <a:xfrm>
            <a:off x="10403445" y="162989"/>
            <a:ext cx="1641699" cy="531538"/>
          </a:xfrm>
          <a:prstGeom prst="rect">
            <a:avLst/>
          </a:prstGeom>
        </p:spPr>
      </p:pic>
      <p:sp>
        <p:nvSpPr>
          <p:cNvPr id="7" name="Espaço Reservado para Texto 3"/>
          <p:cNvSpPr>
            <a:spLocks noGrp="1"/>
          </p:cNvSpPr>
          <p:nvPr>
            <p:ph type="body" sz="quarter" idx="10" hasCustomPrompt="1"/>
          </p:nvPr>
        </p:nvSpPr>
        <p:spPr>
          <a:xfrm>
            <a:off x="838200" y="1247686"/>
            <a:ext cx="10514013" cy="5351552"/>
          </a:xfrm>
        </p:spPr>
        <p:txBody>
          <a:bodyPr>
            <a:normAutofit/>
          </a:bodyPr>
          <a:lstStyle>
            <a:lvl1pPr marL="257175" indent="-257175">
              <a:buFont typeface="Arial" panose="020B0604020202020204" pitchFamily="34" charset="0"/>
              <a:buChar char="•"/>
              <a:defRPr sz="2400">
                <a:solidFill>
                  <a:srgbClr val="77787B"/>
                </a:solidFill>
              </a:defRPr>
            </a:lvl1pPr>
            <a:lvl2pPr>
              <a:defRPr>
                <a:solidFill>
                  <a:schemeClr val="bg1"/>
                </a:solidFill>
              </a:defRPr>
            </a:lvl2pPr>
          </a:lstStyle>
          <a:p>
            <a:pPr lvl="0"/>
            <a:r>
              <a:rPr lang="pt-BR" dirty="0"/>
              <a:t>Conteúdo</a:t>
            </a:r>
          </a:p>
          <a:p>
            <a:pPr lvl="1"/>
            <a:endParaRPr lang="pt-BR" dirty="0"/>
          </a:p>
        </p:txBody>
      </p:sp>
    </p:spTree>
    <p:extLst>
      <p:ext uri="{BB962C8B-B14F-4D97-AF65-F5344CB8AC3E}">
        <p14:creationId xmlns:p14="http://schemas.microsoft.com/office/powerpoint/2010/main" val="2473556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údo Preto">
    <p:bg>
      <p:bgPr>
        <a:solidFill>
          <a:schemeClr val="tx1"/>
        </a:solidFill>
        <a:effectLst/>
      </p:bgPr>
    </p:bg>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66573" y="53471"/>
            <a:ext cx="10448187" cy="544665"/>
          </a:xfrm>
        </p:spPr>
        <p:txBody>
          <a:bodyPr>
            <a:noAutofit/>
          </a:bodyPr>
          <a:lstStyle>
            <a:lvl1pPr algn="l">
              <a:defRPr sz="3600" b="1" cap="small" baseline="0">
                <a:solidFill>
                  <a:schemeClr val="bg1"/>
                </a:solidFill>
                <a:latin typeface="Calibri" panose="020F0502020204030204" pitchFamily="34" charset="0"/>
              </a:defRPr>
            </a:lvl1pPr>
          </a:lstStyle>
          <a:p>
            <a:r>
              <a:rPr lang="pt-BR" dirty="0"/>
              <a:t>Título</a:t>
            </a:r>
          </a:p>
        </p:txBody>
      </p:sp>
      <p:sp>
        <p:nvSpPr>
          <p:cNvPr id="10" name="Retângulo 9"/>
          <p:cNvSpPr/>
          <p:nvPr/>
        </p:nvSpPr>
        <p:spPr>
          <a:xfrm>
            <a:off x="609601" y="632185"/>
            <a:ext cx="9507795" cy="45719"/>
          </a:xfrm>
          <a:prstGeom prst="rect">
            <a:avLst/>
          </a:prstGeom>
          <a:solidFill>
            <a:schemeClr val="bg1"/>
          </a:solidFill>
          <a:ln w="15875">
            <a:solidFill>
              <a:schemeClr val="bg1"/>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350" dirty="0">
              <a:solidFill>
                <a:prstClr val="white"/>
              </a:solidFill>
              <a:latin typeface="Calibri" panose="020F0502020204030204" pitchFamily="34" charset="0"/>
            </a:endParaRPr>
          </a:p>
        </p:txBody>
      </p:sp>
      <p:pic>
        <p:nvPicPr>
          <p:cNvPr id="6" name="Imagem 5"/>
          <p:cNvPicPr>
            <a:picLocks noChangeAspect="1"/>
          </p:cNvPicPr>
          <p:nvPr userDrawn="1"/>
        </p:nvPicPr>
        <p:blipFill>
          <a:blip r:embed="rId2"/>
          <a:stretch>
            <a:fillRect/>
          </a:stretch>
        </p:blipFill>
        <p:spPr>
          <a:xfrm>
            <a:off x="10403445" y="162989"/>
            <a:ext cx="1641699" cy="531538"/>
          </a:xfrm>
          <a:prstGeom prst="rect">
            <a:avLst/>
          </a:prstGeom>
        </p:spPr>
      </p:pic>
      <p:sp>
        <p:nvSpPr>
          <p:cNvPr id="7" name="Espaço Reservado para Texto 3"/>
          <p:cNvSpPr>
            <a:spLocks noGrp="1"/>
          </p:cNvSpPr>
          <p:nvPr>
            <p:ph type="body" sz="quarter" idx="10" hasCustomPrompt="1"/>
          </p:nvPr>
        </p:nvSpPr>
        <p:spPr>
          <a:xfrm>
            <a:off x="838200" y="1247686"/>
            <a:ext cx="10514013" cy="5351552"/>
          </a:xfrm>
        </p:spPr>
        <p:txBody>
          <a:bodyPr>
            <a:normAutofit/>
          </a:bodyPr>
          <a:lstStyle>
            <a:lvl1pPr marL="257175" indent="-257175">
              <a:buFont typeface="Arial" panose="020B0604020202020204" pitchFamily="34" charset="0"/>
              <a:buChar char="•"/>
              <a:defRPr sz="2400">
                <a:solidFill>
                  <a:srgbClr val="77787B"/>
                </a:solidFill>
              </a:defRPr>
            </a:lvl1pPr>
            <a:lvl2pPr>
              <a:defRPr>
                <a:solidFill>
                  <a:schemeClr val="bg1"/>
                </a:solidFill>
              </a:defRPr>
            </a:lvl2pPr>
          </a:lstStyle>
          <a:p>
            <a:pPr lvl="0"/>
            <a:r>
              <a:rPr lang="pt-BR" dirty="0"/>
              <a:t>Conteúdo</a:t>
            </a:r>
          </a:p>
          <a:p>
            <a:pPr lvl="1"/>
            <a:endParaRPr lang="pt-BR" dirty="0"/>
          </a:p>
        </p:txBody>
      </p:sp>
    </p:spTree>
    <p:extLst>
      <p:ext uri="{BB962C8B-B14F-4D97-AF65-F5344CB8AC3E}">
        <p14:creationId xmlns:p14="http://schemas.microsoft.com/office/powerpoint/2010/main" val="4253723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lide de Imagem">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1519602" y="196345"/>
            <a:ext cx="296639" cy="471225"/>
          </a:xfrm>
          <a:prstGeom prst="rect">
            <a:avLst/>
          </a:prstGeom>
        </p:spPr>
      </p:pic>
    </p:spTree>
    <p:extLst>
      <p:ext uri="{BB962C8B-B14F-4D97-AF65-F5344CB8AC3E}">
        <p14:creationId xmlns:p14="http://schemas.microsoft.com/office/powerpoint/2010/main" val="4097541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828800"/>
            <a:ext cx="553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828800"/>
            <a:ext cx="553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9156107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304800"/>
            <a:ext cx="11328400" cy="63246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20036994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pic>
        <p:nvPicPr>
          <p:cNvPr id="11" name="Imagem 6" descr="Imagem 6"/>
          <p:cNvPicPr>
            <a:picLocks noChangeAspect="1"/>
          </p:cNvPicPr>
          <p:nvPr/>
        </p:nvPicPr>
        <p:blipFill>
          <a:blip r:embed="rId2" cstate="print"/>
          <a:stretch>
            <a:fillRect/>
          </a:stretch>
        </p:blipFill>
        <p:spPr>
          <a:xfrm>
            <a:off x="0" y="0"/>
            <a:ext cx="12192000" cy="6858000"/>
          </a:xfrm>
          <a:prstGeom prst="rect">
            <a:avLst/>
          </a:prstGeom>
          <a:ln w="12700">
            <a:miter lim="400000"/>
          </a:ln>
        </p:spPr>
      </p:pic>
      <p:sp>
        <p:nvSpPr>
          <p:cNvPr id="12" name="Title Text"/>
          <p:cNvSpPr txBox="1">
            <a:spLocks noGrp="1"/>
          </p:cNvSpPr>
          <p:nvPr>
            <p:ph type="title"/>
          </p:nvPr>
        </p:nvSpPr>
        <p:spPr>
          <a:xfrm>
            <a:off x="623391" y="620720"/>
            <a:ext cx="5664632" cy="1470026"/>
          </a:xfrm>
          <a:prstGeom prst="rect">
            <a:avLst/>
          </a:prstGeom>
        </p:spPr>
        <p:txBody>
          <a:bodyPr/>
          <a:lstStyle>
            <a:lvl1pPr algn="l">
              <a:defRPr sz="1800" b="1">
                <a:latin typeface="Verdana"/>
                <a:ea typeface="Verdana"/>
                <a:cs typeface="Verdana"/>
                <a:sym typeface="Verdana"/>
              </a:defRPr>
            </a:lvl1pPr>
          </a:lstStyle>
          <a:p>
            <a:r>
              <a:t>Title Text</a:t>
            </a:r>
          </a:p>
        </p:txBody>
      </p:sp>
      <p:sp>
        <p:nvSpPr>
          <p:cNvPr id="13" name="Body Level One…"/>
          <p:cNvSpPr txBox="1">
            <a:spLocks noGrp="1"/>
          </p:cNvSpPr>
          <p:nvPr>
            <p:ph type="body" sz="quarter" idx="1"/>
          </p:nvPr>
        </p:nvSpPr>
        <p:spPr>
          <a:xfrm>
            <a:off x="623391" y="3284990"/>
            <a:ext cx="4896547" cy="1772619"/>
          </a:xfrm>
          <a:prstGeom prst="rect">
            <a:avLst/>
          </a:prstGeom>
        </p:spPr>
        <p:txBody>
          <a:bodyPr/>
          <a:lstStyle>
            <a:lvl1pPr marL="0" indent="0">
              <a:spcBef>
                <a:spcPts val="300"/>
              </a:spcBef>
              <a:buSzTx/>
              <a:buFontTx/>
              <a:buNone/>
              <a:defRPr sz="1400" b="1">
                <a:solidFill>
                  <a:schemeClr val="accent2"/>
                </a:solidFill>
                <a:latin typeface="Verdana"/>
                <a:ea typeface="Verdana"/>
                <a:cs typeface="Verdana"/>
                <a:sym typeface="Verdana"/>
              </a:defRPr>
            </a:lvl1pPr>
            <a:lvl2pPr marL="0" indent="0">
              <a:spcBef>
                <a:spcPts val="300"/>
              </a:spcBef>
              <a:buSzTx/>
              <a:buFontTx/>
              <a:buNone/>
              <a:defRPr sz="1400" b="1">
                <a:solidFill>
                  <a:schemeClr val="accent2"/>
                </a:solidFill>
                <a:latin typeface="Verdana"/>
                <a:ea typeface="Verdana"/>
                <a:cs typeface="Verdana"/>
                <a:sym typeface="Verdana"/>
              </a:defRPr>
            </a:lvl2pPr>
            <a:lvl3pPr marL="0" indent="0">
              <a:spcBef>
                <a:spcPts val="300"/>
              </a:spcBef>
              <a:buSzTx/>
              <a:buFontTx/>
              <a:buNone/>
              <a:defRPr sz="1400" b="1">
                <a:solidFill>
                  <a:schemeClr val="accent2"/>
                </a:solidFill>
                <a:latin typeface="Verdana"/>
                <a:ea typeface="Verdana"/>
                <a:cs typeface="Verdana"/>
                <a:sym typeface="Verdana"/>
              </a:defRPr>
            </a:lvl3pPr>
            <a:lvl4pPr marL="0" indent="0">
              <a:spcBef>
                <a:spcPts val="300"/>
              </a:spcBef>
              <a:buSzTx/>
              <a:buFontTx/>
              <a:buNone/>
              <a:defRPr sz="1400" b="1">
                <a:solidFill>
                  <a:schemeClr val="accent2"/>
                </a:solidFill>
                <a:latin typeface="Verdana"/>
                <a:ea typeface="Verdana"/>
                <a:cs typeface="Verdana"/>
                <a:sym typeface="Verdana"/>
              </a:defRPr>
            </a:lvl4pPr>
            <a:lvl5pPr marL="0" indent="0">
              <a:spcBef>
                <a:spcPts val="300"/>
              </a:spcBef>
              <a:buSzTx/>
              <a:buFontTx/>
              <a:buNone/>
              <a:defRPr sz="1400" b="1">
                <a:solidFill>
                  <a:schemeClr val="accent2"/>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8473620" y="6221731"/>
            <a:ext cx="263980" cy="269239"/>
          </a:xfrm>
          <a:prstGeom prst="rect">
            <a:avLst/>
          </a:prstGeom>
        </p:spPr>
        <p:txBody>
          <a:bodyPr/>
          <a:lstStyle/>
          <a:p>
            <a:fld id="{86CB4B4D-7CA3-9044-876B-883B54F8677D}" type="slidenum">
              <a:rPr/>
              <a:pPr/>
              <a:t>‹nº›</a:t>
            </a:fld>
            <a:endParaRPr/>
          </a:p>
        </p:txBody>
      </p:sp>
    </p:spTree>
    <p:extLst>
      <p:ext uri="{BB962C8B-B14F-4D97-AF65-F5344CB8AC3E}">
        <p14:creationId xmlns:p14="http://schemas.microsoft.com/office/powerpoint/2010/main" val="402143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341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Tree>
    <p:extLst>
      <p:ext uri="{BB962C8B-B14F-4D97-AF65-F5344CB8AC3E}">
        <p14:creationId xmlns:p14="http://schemas.microsoft.com/office/powerpoint/2010/main" val="42718628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ctr">
              <a:defRPr/>
            </a:lvl1pPr>
          </a:lstStyle>
          <a:p>
            <a:r>
              <a:rPr lang="pt-BR"/>
              <a:t>Clique para editar o estilo do título mestre</a:t>
            </a:r>
            <a:endParaRPr lang="pt-BR" dirty="0"/>
          </a:p>
        </p:txBody>
      </p:sp>
      <p:sp>
        <p:nvSpPr>
          <p:cNvPr id="3" name="Espaço Reservado para Conteúdo 2"/>
          <p:cNvSpPr>
            <a:spLocks noGrp="1"/>
          </p:cNvSpPr>
          <p:nvPr>
            <p:ph idx="1"/>
          </p:nvPr>
        </p:nvSpPr>
        <p:spPr/>
        <p:txBody>
          <a:bodyPr/>
          <a:lstStyle>
            <a:lvl1pPr>
              <a:buSzPct val="150000"/>
              <a:buFont typeface="Verdana" pitchFamily="34" charset="0"/>
              <a:buChar char="▪"/>
              <a:defRPr/>
            </a:lvl1p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865217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ndo Azul">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66884" y="300292"/>
            <a:ext cx="10858233" cy="810754"/>
          </a:xfrm>
          <a:prstGeom prst="rect">
            <a:avLst/>
          </a:prstGeom>
        </p:spPr>
        <p:txBody>
          <a:bodyPr anchor="t">
            <a:noAutofit/>
          </a:bodyPr>
          <a:lstStyle>
            <a:lvl1pPr algn="ctr">
              <a:lnSpc>
                <a:spcPts val="6134"/>
              </a:lnSpc>
              <a:defRPr sz="4200" cap="none" baseline="0">
                <a:solidFill>
                  <a:schemeClr val="bg1"/>
                </a:solidFill>
                <a:latin typeface="Calibri Bold" panose="020F0702030404030204" pitchFamily="34" charset="0"/>
                <a:cs typeface="Calibri Bold" panose="020F0702030404030204" pitchFamily="34" charset="0"/>
              </a:defRPr>
            </a:lvl1pPr>
          </a:lstStyle>
          <a:p>
            <a:r>
              <a:rPr lang="pt-BR"/>
              <a:t>Clique para editar o título Mestre</a:t>
            </a:r>
            <a:endParaRPr lang="en-US" dirty="0"/>
          </a:p>
        </p:txBody>
      </p:sp>
      <p:sp>
        <p:nvSpPr>
          <p:cNvPr id="6" name="Espaço Reservado para Texto 5"/>
          <p:cNvSpPr>
            <a:spLocks noGrp="1"/>
          </p:cNvSpPr>
          <p:nvPr>
            <p:ph type="body" sz="quarter" idx="10"/>
          </p:nvPr>
        </p:nvSpPr>
        <p:spPr>
          <a:xfrm>
            <a:off x="666750" y="2025445"/>
            <a:ext cx="10858500" cy="3284179"/>
          </a:xfrm>
          <a:prstGeom prst="rect">
            <a:avLst/>
          </a:prstGeom>
        </p:spPr>
        <p:txBody>
          <a:bodyPr/>
          <a:lstStyle>
            <a:lvl1pPr marL="0" indent="0" algn="ctr">
              <a:lnSpc>
                <a:spcPts val="4000"/>
              </a:lnSpc>
              <a:spcBef>
                <a:spcPts val="1600"/>
              </a:spcBef>
              <a:buNone/>
              <a:defRPr sz="3334">
                <a:solidFill>
                  <a:schemeClr val="bg1"/>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r>
              <a:rPr lang="pt-BR"/>
              <a:t>Clique para editar os estilos de texto Mestres</a:t>
            </a:r>
          </a:p>
        </p:txBody>
      </p:sp>
    </p:spTree>
    <p:extLst>
      <p:ext uri="{BB962C8B-B14F-4D97-AF65-F5344CB8AC3E}">
        <p14:creationId xmlns:p14="http://schemas.microsoft.com/office/powerpoint/2010/main" val="3052159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Tree>
    <p:extLst>
      <p:ext uri="{BB962C8B-B14F-4D97-AF65-F5344CB8AC3E}">
        <p14:creationId xmlns:p14="http://schemas.microsoft.com/office/powerpoint/2010/main" val="200893445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828800"/>
            <a:ext cx="553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828800"/>
            <a:ext cx="553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8195038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33577815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Tree>
    <p:extLst>
      <p:ext uri="{BB962C8B-B14F-4D97-AF65-F5344CB8AC3E}">
        <p14:creationId xmlns:p14="http://schemas.microsoft.com/office/powerpoint/2010/main" val="117605255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1803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5169845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a:t>Clique no ícone para adicionar uma imagem</a:t>
            </a:r>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Tree>
    <p:extLst>
      <p:ext uri="{BB962C8B-B14F-4D97-AF65-F5344CB8AC3E}">
        <p14:creationId xmlns:p14="http://schemas.microsoft.com/office/powerpoint/2010/main" val="255249466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93578648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53501" y="304800"/>
            <a:ext cx="2832100" cy="63246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1" y="304800"/>
            <a:ext cx="8293100" cy="63246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45173125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508000" y="304800"/>
            <a:ext cx="112776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457200" y="1828800"/>
            <a:ext cx="5537200" cy="48006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828800"/>
            <a:ext cx="5537200" cy="23241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197600" y="4305300"/>
            <a:ext cx="5537200" cy="23241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176385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údo 2">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83458" y="0"/>
            <a:ext cx="7777317" cy="1160206"/>
          </a:xfrm>
          <a:prstGeom prst="rect">
            <a:avLst/>
          </a:prstGeom>
        </p:spPr>
        <p:txBody>
          <a:bodyPr anchor="b">
            <a:noAutofit/>
          </a:bodyPr>
          <a:lstStyle>
            <a:lvl1pPr algn="l">
              <a:lnSpc>
                <a:spcPct val="100000"/>
              </a:lnSpc>
              <a:defRPr sz="3600" cap="none" baseline="0">
                <a:solidFill>
                  <a:srgbClr val="476559"/>
                </a:solidFill>
                <a:latin typeface="Calibri Bold" panose="020F0702030404030204" pitchFamily="34" charset="0"/>
                <a:cs typeface="Calibri Bold" panose="020F0702030404030204" pitchFamily="34" charset="0"/>
              </a:defRPr>
            </a:lvl1pPr>
          </a:lstStyle>
          <a:p>
            <a:r>
              <a:rPr lang="en-US" dirty="0" err="1"/>
              <a:t>Título</a:t>
            </a:r>
            <a:endParaRPr lang="en-US" dirty="0"/>
          </a:p>
        </p:txBody>
      </p:sp>
      <p:sp>
        <p:nvSpPr>
          <p:cNvPr id="6" name="Espaço Reservado para Texto 5"/>
          <p:cNvSpPr>
            <a:spLocks noGrp="1"/>
          </p:cNvSpPr>
          <p:nvPr>
            <p:ph type="body" sz="quarter" idx="10"/>
          </p:nvPr>
        </p:nvSpPr>
        <p:spPr>
          <a:xfrm>
            <a:off x="546100" y="1557359"/>
            <a:ext cx="11150600" cy="4176994"/>
          </a:xfrm>
          <a:prstGeom prst="rect">
            <a:avLst/>
          </a:prstGeom>
        </p:spPr>
        <p:txBody>
          <a:bodyPr/>
          <a:lstStyle>
            <a:lvl1pPr marL="0" indent="0" algn="l">
              <a:lnSpc>
                <a:spcPts val="2400"/>
              </a:lnSpc>
              <a:spcBef>
                <a:spcPts val="1600"/>
              </a:spcBef>
              <a:buNone/>
              <a:defRPr sz="2000">
                <a:solidFill>
                  <a:srgbClr val="565755"/>
                </a:solidFill>
              </a:defRPr>
            </a:lvl1pPr>
            <a:lvl2pPr marL="457223" indent="0" algn="ctr">
              <a:buNone/>
              <a:defRPr>
                <a:solidFill>
                  <a:schemeClr val="bg1"/>
                </a:solidFill>
              </a:defRPr>
            </a:lvl2pPr>
            <a:lvl3pPr marL="914446" indent="0" algn="ctr">
              <a:buNone/>
              <a:defRPr>
                <a:solidFill>
                  <a:schemeClr val="bg1"/>
                </a:solidFill>
              </a:defRPr>
            </a:lvl3pPr>
            <a:lvl4pPr marL="1371669" indent="0" algn="ctr">
              <a:buNone/>
              <a:defRPr>
                <a:solidFill>
                  <a:schemeClr val="bg1"/>
                </a:solidFill>
              </a:defRPr>
            </a:lvl4pPr>
            <a:lvl5pPr marL="1828891" indent="0" algn="ctr">
              <a:buNone/>
              <a:defRPr>
                <a:solidFill>
                  <a:schemeClr val="bg1"/>
                </a:solidFill>
              </a:defRPr>
            </a:lvl5pPr>
          </a:lstStyle>
          <a:p>
            <a:pPr lvl="0"/>
            <a:r>
              <a:rPr lang="pt-BR"/>
              <a:t>Clique para editar os estilos de texto Mestres</a:t>
            </a:r>
          </a:p>
        </p:txBody>
      </p:sp>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674" y="305359"/>
            <a:ext cx="3259642" cy="834468"/>
          </a:xfrm>
          <a:prstGeom prst="rect">
            <a:avLst/>
          </a:prstGeom>
        </p:spPr>
      </p:pic>
      <p:pic>
        <p:nvPicPr>
          <p:cNvPr id="5" name="Imagem 4">
            <a:extLst>
              <a:ext uri="{FF2B5EF4-FFF2-40B4-BE49-F238E27FC236}">
                <a16:creationId xmlns:a16="http://schemas.microsoft.com/office/drawing/2014/main" id="{1C9249CF-66C5-9F5D-6F50-85A585D00B1F}"/>
              </a:ext>
            </a:extLst>
          </p:cNvPr>
          <p:cNvPicPr>
            <a:picLocks noChangeAspect="1"/>
          </p:cNvPicPr>
          <p:nvPr userDrawn="1">
            <p:custDataLst>
              <p:custData r:id="rId1"/>
            </p:custDataLst>
          </p:nvPr>
        </p:nvPicPr>
        <p:blipFill>
          <a:blip r:embed="rId5" cstate="print">
            <a:extLst>
              <a:ext uri="{28A0092B-C50C-407E-A947-70E740481C1C}">
                <a14:useLocalDpi xmlns:a14="http://schemas.microsoft.com/office/drawing/2010/main" val="0"/>
              </a:ext>
            </a:extLst>
          </a:blip>
          <a:stretch>
            <a:fillRect/>
          </a:stretch>
        </p:blipFill>
        <p:spPr>
          <a:xfrm>
            <a:off x="0" y="1077192"/>
            <a:ext cx="1837038" cy="319861"/>
          </a:xfrm>
          <a:prstGeom prst="rect">
            <a:avLst/>
          </a:prstGeom>
        </p:spPr>
      </p:pic>
    </p:spTree>
    <p:extLst>
      <p:ext uri="{BB962C8B-B14F-4D97-AF65-F5344CB8AC3E}">
        <p14:creationId xmlns:p14="http://schemas.microsoft.com/office/powerpoint/2010/main" val="1149613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304800"/>
            <a:ext cx="11328400" cy="63246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0152066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Soment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32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1_Em branco">
    <p:bg>
      <p:bgPr>
        <a:solidFill>
          <a:srgbClr val="000000"/>
        </a:solidFill>
        <a:effectLst/>
      </p:bgPr>
    </p:bg>
    <p:spTree>
      <p:nvGrpSpPr>
        <p:cNvPr id="1" name=""/>
        <p:cNvGrpSpPr/>
        <p:nvPr/>
      </p:nvGrpSpPr>
      <p:grpSpPr>
        <a:xfrm>
          <a:off x="0" y="0"/>
          <a:ext cx="0" cy="0"/>
          <a:chOff x="0" y="0"/>
          <a:chExt cx="0" cy="0"/>
        </a:xfrm>
      </p:grpSpPr>
      <p:pic>
        <p:nvPicPr>
          <p:cNvPr id="286" name="Imagem 7" descr="Imagem 7"/>
          <p:cNvPicPr>
            <a:picLocks noChangeAspect="1"/>
          </p:cNvPicPr>
          <p:nvPr/>
        </p:nvPicPr>
        <p:blipFill>
          <a:blip r:embed="rId2" cstate="print"/>
          <a:stretch>
            <a:fillRect/>
          </a:stretch>
        </p:blipFill>
        <p:spPr>
          <a:xfrm>
            <a:off x="191344" y="6251780"/>
            <a:ext cx="1562100" cy="480060"/>
          </a:xfrm>
          <a:prstGeom prst="rect">
            <a:avLst/>
          </a:prstGeom>
          <a:ln w="12700">
            <a:miter lim="400000"/>
          </a:ln>
        </p:spPr>
      </p:pic>
      <p:sp>
        <p:nvSpPr>
          <p:cNvPr id="287" name="Slide Number"/>
          <p:cNvSpPr txBox="1">
            <a:spLocks noGrp="1"/>
          </p:cNvSpPr>
          <p:nvPr>
            <p:ph type="sldNum" sz="quarter" idx="2"/>
          </p:nvPr>
        </p:nvSpPr>
        <p:spPr>
          <a:prstGeom prst="rect">
            <a:avLst/>
          </a:prstGeom>
        </p:spPr>
        <p:txBody>
          <a:bodyPr/>
          <a:lstStyle>
            <a:lvl1pPr defTabSz="457200"/>
          </a:lstStyle>
          <a:p>
            <a:fld id="{86CB4B4D-7CA3-9044-876B-883B54F8677D}" type="slidenum">
              <a:rPr/>
              <a:pPr/>
              <a:t>‹nº›</a:t>
            </a:fld>
            <a:endParaRPr/>
          </a:p>
        </p:txBody>
      </p:sp>
    </p:spTree>
    <p:extLst>
      <p:ext uri="{BB962C8B-B14F-4D97-AF65-F5344CB8AC3E}">
        <p14:creationId xmlns:p14="http://schemas.microsoft.com/office/powerpoint/2010/main" val="153663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údo 2">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566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im Azul">
    <p:spTree>
      <p:nvGrpSpPr>
        <p:cNvPr id="1" name=""/>
        <p:cNvGrpSpPr/>
        <p:nvPr/>
      </p:nvGrpSpPr>
      <p:grpSpPr>
        <a:xfrm>
          <a:off x="0" y="0"/>
          <a:ext cx="0" cy="0"/>
          <a:chOff x="0" y="0"/>
          <a:chExt cx="0" cy="0"/>
        </a:xfrm>
      </p:grpSpPr>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3281921"/>
            <a:ext cx="9144000" cy="756679"/>
          </a:xfrm>
          <a:prstGeom prst="rect">
            <a:avLst/>
          </a:prstGeom>
        </p:spPr>
        <p:txBody>
          <a:bodyPr anchor="t">
            <a:noAutofit/>
          </a:bodyPr>
          <a:lstStyle>
            <a:lvl1pPr algn="ctr">
              <a:lnSpc>
                <a:spcPts val="6134"/>
              </a:lnSpc>
              <a:defRPr sz="6267" cap="all" baseline="0">
                <a:solidFill>
                  <a:schemeClr val="bg1"/>
                </a:solidFill>
                <a:latin typeface="Calibri Bold" panose="020F0702030404030204" pitchFamily="34" charset="0"/>
                <a:cs typeface="Calibri Bold" panose="020F0702030404030204" pitchFamily="34" charset="0"/>
              </a:defRPr>
            </a:lvl1pPr>
          </a:lstStyle>
          <a:p>
            <a:r>
              <a:rPr lang="pt-BR"/>
              <a:t>Clique para editar o título Mestre</a:t>
            </a:r>
            <a:endParaRPr lang="en-US"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266" y="490473"/>
            <a:ext cx="6355469" cy="1673607"/>
          </a:xfrm>
          <a:prstGeom prst="rect">
            <a:avLst/>
          </a:prstGeom>
        </p:spPr>
      </p:pic>
      <p:grpSp>
        <p:nvGrpSpPr>
          <p:cNvPr id="19" name="Agrupar 18"/>
          <p:cNvGrpSpPr/>
          <p:nvPr/>
        </p:nvGrpSpPr>
        <p:grpSpPr>
          <a:xfrm>
            <a:off x="4895850" y="5935133"/>
            <a:ext cx="2400300" cy="931333"/>
            <a:chOff x="7353300" y="8902699"/>
            <a:chExt cx="3600450" cy="1397000"/>
          </a:xfrm>
        </p:grpSpPr>
        <p:sp>
          <p:nvSpPr>
            <p:cNvPr id="7" name="Retângulo Arredondado 6"/>
            <p:cNvSpPr/>
            <p:nvPr/>
          </p:nvSpPr>
          <p:spPr>
            <a:xfrm>
              <a:off x="7353300" y="8902699"/>
              <a:ext cx="3600450" cy="1397000"/>
            </a:xfrm>
            <a:custGeom>
              <a:avLst/>
              <a:gdLst>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305864 w 3594100"/>
                <a:gd name="connsiteY6" fmla="*/ 1835150 h 1835150"/>
                <a:gd name="connsiteX7" fmla="*/ 0 w 3594100"/>
                <a:gd name="connsiteY7" fmla="*/ 1529286 h 1835150"/>
                <a:gd name="connsiteX8" fmla="*/ 0 w 3594100"/>
                <a:gd name="connsiteY8" fmla="*/ 305864 h 1835150"/>
                <a:gd name="connsiteX0" fmla="*/ 0 w 3594100"/>
                <a:gd name="connsiteY0" fmla="*/ 305864 h 1835150"/>
                <a:gd name="connsiteX1" fmla="*/ 305864 w 3594100"/>
                <a:gd name="connsiteY1" fmla="*/ 0 h 1835150"/>
                <a:gd name="connsiteX2" fmla="*/ 3288236 w 3594100"/>
                <a:gd name="connsiteY2" fmla="*/ 0 h 1835150"/>
                <a:gd name="connsiteX3" fmla="*/ 3594100 w 3594100"/>
                <a:gd name="connsiteY3" fmla="*/ 305864 h 1835150"/>
                <a:gd name="connsiteX4" fmla="*/ 3594100 w 3594100"/>
                <a:gd name="connsiteY4" fmla="*/ 1529286 h 1835150"/>
                <a:gd name="connsiteX5" fmla="*/ 3288236 w 3594100"/>
                <a:gd name="connsiteY5" fmla="*/ 1835150 h 1835150"/>
                <a:gd name="connsiteX6" fmla="*/ 0 w 3594100"/>
                <a:gd name="connsiteY6" fmla="*/ 1529286 h 1835150"/>
                <a:gd name="connsiteX7" fmla="*/ 0 w 3594100"/>
                <a:gd name="connsiteY7" fmla="*/ 305864 h 1835150"/>
                <a:gd name="connsiteX0" fmla="*/ 0 w 3594100"/>
                <a:gd name="connsiteY0" fmla="*/ 305864 h 1682214"/>
                <a:gd name="connsiteX1" fmla="*/ 305864 w 3594100"/>
                <a:gd name="connsiteY1" fmla="*/ 0 h 1682214"/>
                <a:gd name="connsiteX2" fmla="*/ 3288236 w 3594100"/>
                <a:gd name="connsiteY2" fmla="*/ 0 h 1682214"/>
                <a:gd name="connsiteX3" fmla="*/ 3594100 w 3594100"/>
                <a:gd name="connsiteY3" fmla="*/ 305864 h 1682214"/>
                <a:gd name="connsiteX4" fmla="*/ 3594100 w 3594100"/>
                <a:gd name="connsiteY4" fmla="*/ 1529286 h 1682214"/>
                <a:gd name="connsiteX5" fmla="*/ 0 w 3594100"/>
                <a:gd name="connsiteY5" fmla="*/ 1529286 h 1682214"/>
                <a:gd name="connsiteX6" fmla="*/ 0 w 3594100"/>
                <a:gd name="connsiteY6" fmla="*/ 305864 h 1682214"/>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94100 w 3594100"/>
                <a:gd name="connsiteY4" fmla="*/ 1529286 h 1615968"/>
                <a:gd name="connsiteX5" fmla="*/ 0 w 3594100"/>
                <a:gd name="connsiteY5" fmla="*/ 1529286 h 1615968"/>
                <a:gd name="connsiteX6" fmla="*/ 0 w 3594100"/>
                <a:gd name="connsiteY6" fmla="*/ 305864 h 1615968"/>
                <a:gd name="connsiteX0" fmla="*/ 0 w 3594100"/>
                <a:gd name="connsiteY0" fmla="*/ 305864 h 1615968"/>
                <a:gd name="connsiteX1" fmla="*/ 305864 w 3594100"/>
                <a:gd name="connsiteY1" fmla="*/ 0 h 1615968"/>
                <a:gd name="connsiteX2" fmla="*/ 3288236 w 3594100"/>
                <a:gd name="connsiteY2" fmla="*/ 0 h 1615968"/>
                <a:gd name="connsiteX3" fmla="*/ 3594100 w 3594100"/>
                <a:gd name="connsiteY3" fmla="*/ 305864 h 1615968"/>
                <a:gd name="connsiteX4" fmla="*/ 3587750 w 3594100"/>
                <a:gd name="connsiteY4" fmla="*/ 1397000 h 1615968"/>
                <a:gd name="connsiteX5" fmla="*/ 3594100 w 3594100"/>
                <a:gd name="connsiteY5" fmla="*/ 1529286 h 1615968"/>
                <a:gd name="connsiteX6" fmla="*/ 0 w 3594100"/>
                <a:gd name="connsiteY6" fmla="*/ 1529286 h 1615968"/>
                <a:gd name="connsiteX7" fmla="*/ 0 w 3594100"/>
                <a:gd name="connsiteY7" fmla="*/ 305864 h 1615968"/>
                <a:gd name="connsiteX0" fmla="*/ 6350 w 3600450"/>
                <a:gd name="connsiteY0" fmla="*/ 305864 h 1615968"/>
                <a:gd name="connsiteX1" fmla="*/ 312214 w 3600450"/>
                <a:gd name="connsiteY1" fmla="*/ 0 h 1615968"/>
                <a:gd name="connsiteX2" fmla="*/ 3294586 w 3600450"/>
                <a:gd name="connsiteY2" fmla="*/ 0 h 1615968"/>
                <a:gd name="connsiteX3" fmla="*/ 3600450 w 3600450"/>
                <a:gd name="connsiteY3" fmla="*/ 305864 h 1615968"/>
                <a:gd name="connsiteX4" fmla="*/ 3594100 w 3600450"/>
                <a:gd name="connsiteY4" fmla="*/ 1397000 h 1615968"/>
                <a:gd name="connsiteX5" fmla="*/ 3600450 w 3600450"/>
                <a:gd name="connsiteY5" fmla="*/ 1529286 h 1615968"/>
                <a:gd name="connsiteX6" fmla="*/ 6350 w 3600450"/>
                <a:gd name="connsiteY6" fmla="*/ 1529286 h 1615968"/>
                <a:gd name="connsiteX7" fmla="*/ 0 w 3600450"/>
                <a:gd name="connsiteY7" fmla="*/ 1384300 h 1615968"/>
                <a:gd name="connsiteX8" fmla="*/ 6350 w 3600450"/>
                <a:gd name="connsiteY8" fmla="*/ 305864 h 1615968"/>
                <a:gd name="connsiteX0" fmla="*/ 6350 w 3600450"/>
                <a:gd name="connsiteY0" fmla="*/ 305864 h 1536255"/>
                <a:gd name="connsiteX1" fmla="*/ 312214 w 3600450"/>
                <a:gd name="connsiteY1" fmla="*/ 0 h 1536255"/>
                <a:gd name="connsiteX2" fmla="*/ 3294586 w 3600450"/>
                <a:gd name="connsiteY2" fmla="*/ 0 h 1536255"/>
                <a:gd name="connsiteX3" fmla="*/ 3600450 w 3600450"/>
                <a:gd name="connsiteY3" fmla="*/ 305864 h 1536255"/>
                <a:gd name="connsiteX4" fmla="*/ 3594100 w 3600450"/>
                <a:gd name="connsiteY4" fmla="*/ 1397000 h 1536255"/>
                <a:gd name="connsiteX5" fmla="*/ 3600450 w 3600450"/>
                <a:gd name="connsiteY5" fmla="*/ 1529286 h 1536255"/>
                <a:gd name="connsiteX6" fmla="*/ 0 w 3600450"/>
                <a:gd name="connsiteY6" fmla="*/ 1384300 h 1536255"/>
                <a:gd name="connsiteX7" fmla="*/ 6350 w 3600450"/>
                <a:gd name="connsiteY7" fmla="*/ 305864 h 1536255"/>
                <a:gd name="connsiteX0" fmla="*/ 6350 w 3600450"/>
                <a:gd name="connsiteY0" fmla="*/ 305864 h 1397000"/>
                <a:gd name="connsiteX1" fmla="*/ 312214 w 3600450"/>
                <a:gd name="connsiteY1" fmla="*/ 0 h 1397000"/>
                <a:gd name="connsiteX2" fmla="*/ 3294586 w 3600450"/>
                <a:gd name="connsiteY2" fmla="*/ 0 h 1397000"/>
                <a:gd name="connsiteX3" fmla="*/ 3600450 w 3600450"/>
                <a:gd name="connsiteY3" fmla="*/ 305864 h 1397000"/>
                <a:gd name="connsiteX4" fmla="*/ 3594100 w 3600450"/>
                <a:gd name="connsiteY4" fmla="*/ 1397000 h 1397000"/>
                <a:gd name="connsiteX5" fmla="*/ 0 w 3600450"/>
                <a:gd name="connsiteY5" fmla="*/ 1384300 h 1397000"/>
                <a:gd name="connsiteX6" fmla="*/ 6350 w 3600450"/>
                <a:gd name="connsiteY6" fmla="*/ 305864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50" h="139700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6921" y="9160670"/>
              <a:ext cx="1100605" cy="877045"/>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9906" y="9286597"/>
              <a:ext cx="1421719" cy="602845"/>
            </a:xfrm>
            <a:prstGeom prst="rect">
              <a:avLst/>
            </a:prstGeom>
          </p:spPr>
        </p:pic>
      </p:grpSp>
    </p:spTree>
    <p:extLst>
      <p:ext uri="{BB962C8B-B14F-4D97-AF65-F5344CB8AC3E}">
        <p14:creationId xmlns:p14="http://schemas.microsoft.com/office/powerpoint/2010/main" val="390813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2_Somente títul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20721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381000" y="176824"/>
            <a:ext cx="11430000" cy="782638"/>
          </a:xfrm>
        </p:spPr>
        <p:txBody>
          <a:bodyPr/>
          <a:lstStyle>
            <a:lvl1pPr>
              <a:defRPr lang="pt-BR" sz="2800" b="1" dirty="0">
                <a:solidFill>
                  <a:srgbClr val="000066"/>
                </a:solidFill>
                <a:latin typeface="+mj-lt"/>
                <a:ea typeface="ＭＳ Ｐゴシック" charset="-128"/>
                <a:cs typeface="+mj-cs"/>
              </a:defRPr>
            </a:lvl1pPr>
          </a:lstStyle>
          <a:p>
            <a:r>
              <a:rPr lang="pt-BR"/>
              <a:t>Clique para editar o título mestre</a:t>
            </a:r>
            <a:endParaRPr lang="pt-BR" dirty="0"/>
          </a:p>
        </p:txBody>
      </p:sp>
      <p:sp>
        <p:nvSpPr>
          <p:cNvPr id="3" name="Espaço Reservado para Conteúdo 2"/>
          <p:cNvSpPr>
            <a:spLocks noGrp="1"/>
          </p:cNvSpPr>
          <p:nvPr>
            <p:ph idx="1"/>
          </p:nvPr>
        </p:nvSpPr>
        <p:spPr/>
        <p:txBody>
          <a:bodyPr/>
          <a:lstStyle>
            <a:lvl1pPr>
              <a:lnSpc>
                <a:spcPct val="130000"/>
              </a:lnSpc>
              <a:defRPr sz="2800">
                <a:latin typeface="Calibri" pitchFamily="34" charset="0"/>
              </a:defRPr>
            </a:lvl1pPr>
            <a:lvl2pPr>
              <a:lnSpc>
                <a:spcPct val="130000"/>
              </a:lnSpc>
              <a:defRPr sz="2400">
                <a:latin typeface="Calibri" pitchFamily="34" charset="0"/>
              </a:defRPr>
            </a:lvl2pPr>
            <a:lvl3pPr>
              <a:lnSpc>
                <a:spcPct val="130000"/>
              </a:lnSpc>
              <a:defRPr sz="2000">
                <a:latin typeface="Calibri" pitchFamily="34" charset="0"/>
              </a:defRPr>
            </a:lvl3pPr>
            <a:lvl4pPr>
              <a:lnSpc>
                <a:spcPct val="130000"/>
              </a:lnSpc>
              <a:defRPr sz="1800">
                <a:latin typeface="Calibri" pitchFamily="34" charset="0"/>
              </a:defRPr>
            </a:lvl4pPr>
            <a:lvl5pPr>
              <a:lnSpc>
                <a:spcPct val="130000"/>
              </a:lnSpc>
              <a:defRPr sz="1200">
                <a:latin typeface="Calibri" pitchFamily="34" charset="0"/>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pt-BR" dirty="0"/>
          </a:p>
        </p:txBody>
      </p:sp>
    </p:spTree>
    <p:extLst>
      <p:ext uri="{BB962C8B-B14F-4D97-AF65-F5344CB8AC3E}">
        <p14:creationId xmlns:p14="http://schemas.microsoft.com/office/powerpoint/2010/main" val="333097324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381000" y="176400"/>
            <a:ext cx="11430000" cy="782638"/>
          </a:xfrm>
        </p:spPr>
        <p:txBody>
          <a:bodyPr/>
          <a:lstStyle>
            <a:lvl1pPr>
              <a:defRPr lang="pt-BR" sz="2800" b="1" dirty="0">
                <a:solidFill>
                  <a:srgbClr val="000066"/>
                </a:solidFill>
                <a:latin typeface="+mj-lt"/>
                <a:ea typeface="ＭＳ Ｐゴシック" charset="-128"/>
                <a:cs typeface="+mj-cs"/>
              </a:defRPr>
            </a:lvl1pPr>
          </a:lstStyle>
          <a:p>
            <a:r>
              <a:rPr lang="pt-BR"/>
              <a:t>Clique para editar o título mestre</a:t>
            </a:r>
            <a:endParaRPr lang="pt-BR" dirty="0"/>
          </a:p>
        </p:txBody>
      </p:sp>
    </p:spTree>
    <p:extLst>
      <p:ext uri="{BB962C8B-B14F-4D97-AF65-F5344CB8AC3E}">
        <p14:creationId xmlns:p14="http://schemas.microsoft.com/office/powerpoint/2010/main" val="404781895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Em branco">
    <p:bg>
      <p:bgPr>
        <a:solidFill>
          <a:srgbClr val="000000"/>
        </a:solidFill>
        <a:effectLst/>
      </p:bgPr>
    </p:bg>
    <p:spTree>
      <p:nvGrpSpPr>
        <p:cNvPr id="1" name=""/>
        <p:cNvGrpSpPr/>
        <p:nvPr/>
      </p:nvGrpSpPr>
      <p:grpSpPr>
        <a:xfrm>
          <a:off x="0" y="0"/>
          <a:ext cx="0" cy="0"/>
          <a:chOff x="0" y="0"/>
          <a:chExt cx="0" cy="0"/>
        </a:xfrm>
      </p:grpSpPr>
      <p:pic>
        <p:nvPicPr>
          <p:cNvPr id="286" name="Imagem 7" descr="Imagem 7"/>
          <p:cNvPicPr>
            <a:picLocks noChangeAspect="1"/>
          </p:cNvPicPr>
          <p:nvPr/>
        </p:nvPicPr>
        <p:blipFill>
          <a:blip r:embed="rId2" cstate="print"/>
          <a:stretch>
            <a:fillRect/>
          </a:stretch>
        </p:blipFill>
        <p:spPr>
          <a:xfrm>
            <a:off x="191345" y="6251780"/>
            <a:ext cx="1562100" cy="480060"/>
          </a:xfrm>
          <a:prstGeom prst="rect">
            <a:avLst/>
          </a:prstGeom>
          <a:ln w="12700">
            <a:miter lim="400000"/>
          </a:ln>
        </p:spPr>
      </p:pic>
      <p:sp>
        <p:nvSpPr>
          <p:cNvPr id="287" name="Slide Number"/>
          <p:cNvSpPr txBox="1">
            <a:spLocks noGrp="1"/>
          </p:cNvSpPr>
          <p:nvPr>
            <p:ph type="sldNum" sz="quarter" idx="2"/>
          </p:nvPr>
        </p:nvSpPr>
        <p:spPr>
          <a:prstGeom prst="rect">
            <a:avLst/>
          </a:prstGeom>
        </p:spPr>
        <p:txBody>
          <a:bodyPr/>
          <a:lstStyle>
            <a:lvl1pPr defTabSz="342900"/>
          </a:lstStyle>
          <a:p>
            <a:fld id="{86CB4B4D-7CA3-9044-876B-883B54F8677D}" type="slidenum">
              <a:rPr/>
              <a:pPr/>
              <a:t>‹nº›</a:t>
            </a:fld>
            <a:endParaRPr/>
          </a:p>
        </p:txBody>
      </p:sp>
    </p:spTree>
    <p:extLst>
      <p:ext uri="{BB962C8B-B14F-4D97-AF65-F5344CB8AC3E}">
        <p14:creationId xmlns:p14="http://schemas.microsoft.com/office/powerpoint/2010/main" val="3725741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m 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7537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85" r:id="rId4"/>
    <p:sldLayoutId id="2147483665" r:id="rId5"/>
    <p:sldLayoutId id="2147483666" r:id="rId6"/>
    <p:sldLayoutId id="2147483677" r:id="rId7"/>
    <p:sldLayoutId id="2147483678" r:id="rId8"/>
    <p:sldLayoutId id="2147483680" r:id="rId9"/>
    <p:sldLayoutId id="2147483681" r:id="rId10"/>
    <p:sldLayoutId id="2147483682" r:id="rId11"/>
    <p:sldLayoutId id="2147483683" r:id="rId12"/>
    <p:sldLayoutId id="2147483684" r:id="rId13"/>
    <p:sldLayoutId id="2147483686" r:id="rId14"/>
    <p:sldLayoutId id="2147483687" r:id="rId15"/>
    <p:sldLayoutId id="2147483688" r:id="rId16"/>
    <p:sldLayoutId id="2147483689" r:id="rId17"/>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508000" y="304800"/>
            <a:ext cx="11277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pt-BR"/>
              <a:t>Clique para editar o estilo do título mestre</a:t>
            </a:r>
          </a:p>
        </p:txBody>
      </p:sp>
      <p:sp>
        <p:nvSpPr>
          <p:cNvPr id="193539" name="Rectangle 3"/>
          <p:cNvSpPr>
            <a:spLocks noGrp="1" noChangeArrowheads="1"/>
          </p:cNvSpPr>
          <p:nvPr>
            <p:ph type="body" idx="1"/>
          </p:nvPr>
        </p:nvSpPr>
        <p:spPr bwMode="auto">
          <a:xfrm>
            <a:off x="457200" y="1828800"/>
            <a:ext cx="112776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dirty="0"/>
              <a:t>Clique para editar os estilos do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7416875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ransition/>
  <p:txStyles>
    <p:titleStyle>
      <a:lvl1pPr algn="l" rtl="0" eaLnBrk="0" fontAlgn="base" hangingPunct="0">
        <a:spcBef>
          <a:spcPct val="0"/>
        </a:spcBef>
        <a:spcAft>
          <a:spcPct val="0"/>
        </a:spcAft>
        <a:defRPr sz="4000" b="1">
          <a:solidFill>
            <a:srgbClr val="FFCC00"/>
          </a:solidFill>
          <a:latin typeface="+mj-lt"/>
          <a:ea typeface="+mj-ea"/>
          <a:cs typeface="+mj-cs"/>
        </a:defRPr>
      </a:lvl1pPr>
      <a:lvl2pPr algn="l" rtl="0" eaLnBrk="0" fontAlgn="base" hangingPunct="0">
        <a:spcBef>
          <a:spcPct val="0"/>
        </a:spcBef>
        <a:spcAft>
          <a:spcPct val="0"/>
        </a:spcAft>
        <a:defRPr sz="4000" b="1">
          <a:solidFill>
            <a:srgbClr val="FFCC00"/>
          </a:solidFill>
          <a:latin typeface="Verdana" pitchFamily="34" charset="0"/>
        </a:defRPr>
      </a:lvl2pPr>
      <a:lvl3pPr algn="l" rtl="0" eaLnBrk="0" fontAlgn="base" hangingPunct="0">
        <a:spcBef>
          <a:spcPct val="0"/>
        </a:spcBef>
        <a:spcAft>
          <a:spcPct val="0"/>
        </a:spcAft>
        <a:defRPr sz="4000" b="1">
          <a:solidFill>
            <a:srgbClr val="FFCC00"/>
          </a:solidFill>
          <a:latin typeface="Verdana" pitchFamily="34" charset="0"/>
        </a:defRPr>
      </a:lvl3pPr>
      <a:lvl4pPr algn="l" rtl="0" eaLnBrk="0" fontAlgn="base" hangingPunct="0">
        <a:spcBef>
          <a:spcPct val="0"/>
        </a:spcBef>
        <a:spcAft>
          <a:spcPct val="0"/>
        </a:spcAft>
        <a:defRPr sz="4000" b="1">
          <a:solidFill>
            <a:srgbClr val="FFCC00"/>
          </a:solidFill>
          <a:latin typeface="Verdana" pitchFamily="34" charset="0"/>
        </a:defRPr>
      </a:lvl4pPr>
      <a:lvl5pPr algn="l" rtl="0" eaLnBrk="0" fontAlgn="base" hangingPunct="0">
        <a:spcBef>
          <a:spcPct val="0"/>
        </a:spcBef>
        <a:spcAft>
          <a:spcPct val="0"/>
        </a:spcAft>
        <a:defRPr sz="4000" b="1">
          <a:solidFill>
            <a:srgbClr val="FFCC00"/>
          </a:solidFill>
          <a:latin typeface="Verdana" pitchFamily="34" charset="0"/>
        </a:defRPr>
      </a:lvl5pPr>
      <a:lvl6pPr marL="457200" algn="l" rtl="0" eaLnBrk="1" fontAlgn="base" hangingPunct="1">
        <a:spcBef>
          <a:spcPct val="0"/>
        </a:spcBef>
        <a:spcAft>
          <a:spcPct val="0"/>
        </a:spcAft>
        <a:defRPr sz="4000" b="1">
          <a:solidFill>
            <a:srgbClr val="FFCC00"/>
          </a:solidFill>
          <a:latin typeface="Verdana" pitchFamily="34" charset="0"/>
        </a:defRPr>
      </a:lvl6pPr>
      <a:lvl7pPr marL="914400" algn="l" rtl="0" eaLnBrk="1" fontAlgn="base" hangingPunct="1">
        <a:spcBef>
          <a:spcPct val="0"/>
        </a:spcBef>
        <a:spcAft>
          <a:spcPct val="0"/>
        </a:spcAft>
        <a:defRPr sz="4000" b="1">
          <a:solidFill>
            <a:srgbClr val="FFCC00"/>
          </a:solidFill>
          <a:latin typeface="Verdana" pitchFamily="34" charset="0"/>
        </a:defRPr>
      </a:lvl7pPr>
      <a:lvl8pPr marL="1371600" algn="l" rtl="0" eaLnBrk="1" fontAlgn="base" hangingPunct="1">
        <a:spcBef>
          <a:spcPct val="0"/>
        </a:spcBef>
        <a:spcAft>
          <a:spcPct val="0"/>
        </a:spcAft>
        <a:defRPr sz="4000" b="1">
          <a:solidFill>
            <a:srgbClr val="FFCC00"/>
          </a:solidFill>
          <a:latin typeface="Verdana" pitchFamily="34" charset="0"/>
        </a:defRPr>
      </a:lvl8pPr>
      <a:lvl9pPr marL="1828800" algn="l" rtl="0" eaLnBrk="1" fontAlgn="base" hangingPunct="1">
        <a:spcBef>
          <a:spcPct val="0"/>
        </a:spcBef>
        <a:spcAft>
          <a:spcPct val="0"/>
        </a:spcAft>
        <a:defRPr sz="4000" b="1">
          <a:solidFill>
            <a:srgbClr val="FFCC00"/>
          </a:solidFill>
          <a:latin typeface="Verdana" pitchFamily="34" charset="0"/>
        </a:defRPr>
      </a:lvl9pPr>
    </p:titleStyle>
    <p:bodyStyle>
      <a:lvl1pPr marL="342900" indent="-342900" algn="l" rtl="0" eaLnBrk="0" fontAlgn="base" hangingPunct="0">
        <a:lnSpc>
          <a:spcPct val="130000"/>
        </a:lnSpc>
        <a:spcBef>
          <a:spcPct val="20000"/>
        </a:spcBef>
        <a:spcAft>
          <a:spcPct val="0"/>
        </a:spcAft>
        <a:buClr>
          <a:srgbClr val="FFCC00"/>
        </a:buClr>
        <a:buSzPct val="150000"/>
        <a:buFont typeface="Verdana" pitchFamily="34" charset="0"/>
        <a:buChar char="▪"/>
        <a:defRPr sz="2800" b="1">
          <a:solidFill>
            <a:schemeClr val="bg1"/>
          </a:solidFill>
          <a:latin typeface="+mn-lt"/>
          <a:ea typeface="+mn-ea"/>
          <a:cs typeface="+mn-cs"/>
        </a:defRPr>
      </a:lvl1pPr>
      <a:lvl2pPr marL="742950" indent="-285750" algn="l" rtl="0" eaLnBrk="0" fontAlgn="base" hangingPunct="0">
        <a:lnSpc>
          <a:spcPct val="130000"/>
        </a:lnSpc>
        <a:spcBef>
          <a:spcPct val="20000"/>
        </a:spcBef>
        <a:spcAft>
          <a:spcPct val="0"/>
        </a:spcAft>
        <a:buClr>
          <a:srgbClr val="FFCC00"/>
        </a:buClr>
        <a:buChar char="–"/>
        <a:defRPr sz="2400" b="1">
          <a:solidFill>
            <a:schemeClr val="bg1"/>
          </a:solidFill>
          <a:latin typeface="+mn-lt"/>
        </a:defRPr>
      </a:lvl2pPr>
      <a:lvl3pPr marL="1143000" indent="-228600" algn="l" rtl="0" eaLnBrk="0" fontAlgn="base" hangingPunct="0">
        <a:lnSpc>
          <a:spcPct val="130000"/>
        </a:lnSpc>
        <a:spcBef>
          <a:spcPct val="20000"/>
        </a:spcBef>
        <a:spcAft>
          <a:spcPct val="0"/>
        </a:spcAft>
        <a:buClr>
          <a:srgbClr val="FFCC00"/>
        </a:buClr>
        <a:buChar char="•"/>
        <a:defRPr sz="2000" b="1">
          <a:solidFill>
            <a:schemeClr val="bg1"/>
          </a:solidFill>
          <a:latin typeface="+mn-lt"/>
        </a:defRPr>
      </a:lvl3pPr>
      <a:lvl4pPr marL="1600200" indent="-228600" algn="l" rtl="0" eaLnBrk="0" fontAlgn="base" hangingPunct="0">
        <a:lnSpc>
          <a:spcPct val="130000"/>
        </a:lnSpc>
        <a:spcBef>
          <a:spcPct val="20000"/>
        </a:spcBef>
        <a:spcAft>
          <a:spcPct val="0"/>
        </a:spcAft>
        <a:buChar char="–"/>
        <a:defRPr sz="2000" b="1">
          <a:solidFill>
            <a:schemeClr val="bg1"/>
          </a:solidFill>
          <a:latin typeface="+mn-lt"/>
        </a:defRPr>
      </a:lvl4pPr>
      <a:lvl5pPr marL="2057400" indent="-228600" algn="l" rtl="0" eaLnBrk="0" fontAlgn="base" hangingPunct="0">
        <a:lnSpc>
          <a:spcPct val="130000"/>
        </a:lnSpc>
        <a:spcBef>
          <a:spcPct val="20000"/>
        </a:spcBef>
        <a:spcAft>
          <a:spcPct val="0"/>
        </a:spcAft>
        <a:buChar char="»"/>
        <a:defRPr sz="2000" b="1">
          <a:solidFill>
            <a:schemeClr val="bg1"/>
          </a:solidFill>
          <a:latin typeface="+mn-lt"/>
        </a:defRPr>
      </a:lvl5pPr>
      <a:lvl6pPr marL="2514600" indent="-228600" algn="l" rtl="0" eaLnBrk="1" fontAlgn="base" hangingPunct="1">
        <a:lnSpc>
          <a:spcPct val="130000"/>
        </a:lnSpc>
        <a:spcBef>
          <a:spcPct val="20000"/>
        </a:spcBef>
        <a:spcAft>
          <a:spcPct val="0"/>
        </a:spcAft>
        <a:buChar char="»"/>
        <a:defRPr sz="2000" b="1">
          <a:solidFill>
            <a:schemeClr val="bg1"/>
          </a:solidFill>
          <a:latin typeface="+mn-lt"/>
        </a:defRPr>
      </a:lvl6pPr>
      <a:lvl7pPr marL="2971800" indent="-228600" algn="l" rtl="0" eaLnBrk="1" fontAlgn="base" hangingPunct="1">
        <a:lnSpc>
          <a:spcPct val="130000"/>
        </a:lnSpc>
        <a:spcBef>
          <a:spcPct val="20000"/>
        </a:spcBef>
        <a:spcAft>
          <a:spcPct val="0"/>
        </a:spcAft>
        <a:buChar char="»"/>
        <a:defRPr sz="2000" b="1">
          <a:solidFill>
            <a:schemeClr val="bg1"/>
          </a:solidFill>
          <a:latin typeface="+mn-lt"/>
        </a:defRPr>
      </a:lvl7pPr>
      <a:lvl8pPr marL="3429000" indent="-228600" algn="l" rtl="0" eaLnBrk="1" fontAlgn="base" hangingPunct="1">
        <a:lnSpc>
          <a:spcPct val="130000"/>
        </a:lnSpc>
        <a:spcBef>
          <a:spcPct val="20000"/>
        </a:spcBef>
        <a:spcAft>
          <a:spcPct val="0"/>
        </a:spcAft>
        <a:buChar char="»"/>
        <a:defRPr sz="2000" b="1">
          <a:solidFill>
            <a:schemeClr val="bg1"/>
          </a:solidFill>
          <a:latin typeface="+mn-lt"/>
        </a:defRPr>
      </a:lvl8pPr>
      <a:lvl9pPr marL="3886200" indent="-228600" algn="l" rtl="0" eaLnBrk="1" fontAlgn="base" hangingPunct="1">
        <a:lnSpc>
          <a:spcPct val="130000"/>
        </a:lnSpc>
        <a:spcBef>
          <a:spcPct val="20000"/>
        </a:spcBef>
        <a:spcAft>
          <a:spcPct val="0"/>
        </a:spcAft>
        <a:buChar char="»"/>
        <a:defRPr sz="2000" b="1">
          <a:solidFill>
            <a:schemeClr val="bg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09600" y="1600206"/>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18421" y="6404326"/>
            <a:ext cx="263980" cy="269239"/>
          </a:xfrm>
          <a:prstGeom prst="rect">
            <a:avLst/>
          </a:prstGeom>
          <a:ln w="12700">
            <a:miter lim="400000"/>
          </a:ln>
        </p:spPr>
        <p:txBody>
          <a:bodyPr wrap="none" lIns="45718" tIns="45718" rIns="45718" bIns="45718" anchor="ctr">
            <a:spAutoFit/>
          </a:bodyPr>
          <a:lstStyle>
            <a:lvl1pPr algn="r">
              <a:defRPr sz="1200">
                <a:solidFill>
                  <a:srgbClr val="F28B8C"/>
                </a:solidFill>
                <a:latin typeface="+mn-lt"/>
                <a:ea typeface="+mn-ea"/>
                <a:cs typeface="+mn-cs"/>
                <a:sym typeface="Calibri"/>
              </a:defRPr>
            </a:lvl1pPr>
          </a:lstStyle>
          <a:p>
            <a:fld id="{86CB4B4D-7CA3-9044-876B-883B54F8677D}" type="slidenum">
              <a:rPr/>
              <a:pPr/>
              <a:t>‹nº›</a:t>
            </a:fld>
            <a:endParaRPr/>
          </a:p>
        </p:txBody>
      </p:sp>
    </p:spTree>
    <p:extLst>
      <p:ext uri="{BB962C8B-B14F-4D97-AF65-F5344CB8AC3E}">
        <p14:creationId xmlns:p14="http://schemas.microsoft.com/office/powerpoint/2010/main" val="2267674014"/>
      </p:ext>
    </p:extLst>
  </p:cSld>
  <p:clrMap bg1="dk1" tx1="lt1" bg2="dk2" tx2="lt2" accent1="accent1" accent2="accent2" accent3="accent3" accent4="accent4" accent5="accent5" accent6="accent6" hlink="hlink" folHlink="folHlink"/>
  <p:sldLayoutIdLst>
    <p:sldLayoutId id="2147483706"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3.xml"/><Relationship Id="rId1" Type="http://schemas.openxmlformats.org/officeDocument/2006/relationships/customXml" Target="../../customXml/item5.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3.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customXml" Target="../../customXml/item4.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xml"/><Relationship Id="rId5" Type="http://schemas.openxmlformats.org/officeDocument/2006/relationships/image" Target="../media/image125.jp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12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30.png"/><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6.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6.xml"/><Relationship Id="rId5" Type="http://schemas.openxmlformats.org/officeDocument/2006/relationships/image" Target="../media/image150.jpeg"/><Relationship Id="rId4" Type="http://schemas.openxmlformats.org/officeDocument/2006/relationships/image" Target="../media/image149.jpeg"/></Relationships>
</file>

<file path=ppt/slides/_rels/slide63.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 Id="rId9" Type="http://schemas.openxmlformats.org/officeDocument/2006/relationships/image" Target="../media/image158.png"/></Relationships>
</file>

<file path=ppt/slides/_rels/slide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1.png"/><Relationship Id="rId4" Type="http://schemas.openxmlformats.org/officeDocument/2006/relationships/image" Target="../media/image1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5005" y="2675073"/>
            <a:ext cx="9144000" cy="1605039"/>
          </a:xfrm>
        </p:spPr>
        <p:txBody>
          <a:bodyPr/>
          <a:lstStyle/>
          <a:p>
            <a:pPr>
              <a:lnSpc>
                <a:spcPct val="100000"/>
              </a:lnSpc>
            </a:pPr>
            <a:r>
              <a:rPr lang="pt-BR" sz="3200" dirty="0"/>
              <a:t>Abordagem Radiológica dos Tumores Ósseos e de Partes Moles, Imagens e Metodologia para Coleta de Amostras</a:t>
            </a:r>
          </a:p>
        </p:txBody>
      </p:sp>
      <p:sp>
        <p:nvSpPr>
          <p:cNvPr id="3" name="Espaço Reservado para Texto 2"/>
          <p:cNvSpPr>
            <a:spLocks noGrp="1"/>
          </p:cNvSpPr>
          <p:nvPr>
            <p:ph type="body" sz="quarter" idx="10"/>
          </p:nvPr>
        </p:nvSpPr>
        <p:spPr/>
        <p:txBody>
          <a:bodyPr/>
          <a:lstStyle/>
          <a:p>
            <a:r>
              <a:rPr lang="pt-BR" dirty="0"/>
              <a:t>Marco Túlio Gonzalez </a:t>
            </a:r>
          </a:p>
        </p:txBody>
      </p:sp>
      <p:sp>
        <p:nvSpPr>
          <p:cNvPr id="4" name="Espaço Reservado para Texto 3"/>
          <p:cNvSpPr>
            <a:spLocks noGrp="1"/>
          </p:cNvSpPr>
          <p:nvPr>
            <p:ph type="body" sz="quarter" idx="11"/>
          </p:nvPr>
        </p:nvSpPr>
        <p:spPr/>
        <p:txBody>
          <a:bodyPr/>
          <a:lstStyle/>
          <a:p>
            <a:r>
              <a:rPr lang="pt-BR" dirty="0"/>
              <a:t>Grupo Fleury – Hospital Alemão Oswaldo Cruz</a:t>
            </a:r>
          </a:p>
        </p:txBody>
      </p:sp>
      <p:pic>
        <p:nvPicPr>
          <p:cNvPr id="5" name="Imagem 4"/>
          <p:cNvPicPr>
            <a:picLocks noChangeAspect="1"/>
          </p:cNvPicPr>
          <p:nvPr>
            <p:custDataLst>
              <p:custData r:id="rId1"/>
            </p:custDataLst>
          </p:nvPr>
        </p:nvPicPr>
        <p:blipFill>
          <a:blip r:embed="rId4">
            <a:extLst>
              <a:ext uri="{28A0092B-C50C-407E-A947-70E740481C1C}">
                <a14:useLocalDpi xmlns:a14="http://schemas.microsoft.com/office/drawing/2010/main" val="0"/>
              </a:ext>
            </a:extLst>
          </a:blip>
          <a:stretch>
            <a:fillRect/>
          </a:stretch>
        </p:blipFill>
        <p:spPr>
          <a:xfrm>
            <a:off x="675005" y="2278622"/>
            <a:ext cx="2347595" cy="217153"/>
          </a:xfrm>
          <a:prstGeom prst="rect">
            <a:avLst/>
          </a:prstGeom>
        </p:spPr>
      </p:pic>
      <p:pic>
        <p:nvPicPr>
          <p:cNvPr id="6" name="Imagem 5"/>
          <p:cNvPicPr>
            <a:picLocks noChangeAspect="1"/>
          </p:cNvPicPr>
          <p:nvPr>
            <p:custDataLst>
              <p:custData r:id="rId2"/>
            </p:custDataLst>
          </p:nvPr>
        </p:nvPicPr>
        <p:blipFill>
          <a:blip r:embed="rId4">
            <a:extLst>
              <a:ext uri="{28A0092B-C50C-407E-A947-70E740481C1C}">
                <a14:useLocalDpi xmlns:a14="http://schemas.microsoft.com/office/drawing/2010/main" val="0"/>
              </a:ext>
            </a:extLst>
          </a:blip>
          <a:stretch>
            <a:fillRect/>
          </a:stretch>
        </p:blipFill>
        <p:spPr>
          <a:xfrm flipV="1">
            <a:off x="675005" y="4459410"/>
            <a:ext cx="2347595" cy="217153"/>
          </a:xfrm>
          <a:prstGeom prst="rect">
            <a:avLst/>
          </a:prstGeom>
        </p:spPr>
      </p:pic>
    </p:spTree>
    <p:extLst>
      <p:ext uri="{BB962C8B-B14F-4D97-AF65-F5344CB8AC3E}">
        <p14:creationId xmlns:p14="http://schemas.microsoft.com/office/powerpoint/2010/main" val="44363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SC06613.JPG"/>
          <p:cNvPicPr>
            <a:picLocks noChangeAspect="1"/>
          </p:cNvPicPr>
          <p:nvPr/>
        </p:nvPicPr>
        <p:blipFill>
          <a:blip r:embed="rId2" cstate="print"/>
          <a:stretch>
            <a:fillRect/>
          </a:stretch>
        </p:blipFill>
        <p:spPr>
          <a:xfrm>
            <a:off x="3861750" y="3306008"/>
            <a:ext cx="4071045" cy="3267000"/>
          </a:xfrm>
          <a:prstGeom prst="rect">
            <a:avLst/>
          </a:prstGeom>
        </p:spPr>
      </p:pic>
      <p:pic>
        <p:nvPicPr>
          <p:cNvPr id="3" name="Imagem 2" descr="DSC06617.jpg"/>
          <p:cNvPicPr>
            <a:picLocks noChangeAspect="1"/>
          </p:cNvPicPr>
          <p:nvPr/>
        </p:nvPicPr>
        <p:blipFill rotWithShape="1">
          <a:blip r:embed="rId3" cstate="print"/>
          <a:srcRect t="3240" b="-1"/>
          <a:stretch/>
        </p:blipFill>
        <p:spPr>
          <a:xfrm>
            <a:off x="-32109" y="284992"/>
            <a:ext cx="4127466" cy="3161157"/>
          </a:xfrm>
          <a:prstGeom prst="rect">
            <a:avLst/>
          </a:prstGeom>
        </p:spPr>
      </p:pic>
      <p:pic>
        <p:nvPicPr>
          <p:cNvPr id="4" name="Imagem 3" descr="DSC06618.jpg"/>
          <p:cNvPicPr>
            <a:picLocks noChangeAspect="1"/>
          </p:cNvPicPr>
          <p:nvPr/>
        </p:nvPicPr>
        <p:blipFill rotWithShape="1">
          <a:blip r:embed="rId4" cstate="print"/>
          <a:srcRect t="3240"/>
          <a:stretch/>
        </p:blipFill>
        <p:spPr>
          <a:xfrm>
            <a:off x="7699188" y="284992"/>
            <a:ext cx="4170639" cy="3161157"/>
          </a:xfrm>
          <a:prstGeom prst="rect">
            <a:avLst/>
          </a:prstGeom>
        </p:spPr>
      </p:pic>
    </p:spTree>
    <p:extLst>
      <p:ext uri="{BB962C8B-B14F-4D97-AF65-F5344CB8AC3E}">
        <p14:creationId xmlns:p14="http://schemas.microsoft.com/office/powerpoint/2010/main" val="34339409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SC06606.jpg"/>
          <p:cNvPicPr>
            <a:picLocks noChangeAspect="1"/>
          </p:cNvPicPr>
          <p:nvPr/>
        </p:nvPicPr>
        <p:blipFill>
          <a:blip r:embed="rId2" cstate="print"/>
          <a:stretch>
            <a:fillRect/>
          </a:stretch>
        </p:blipFill>
        <p:spPr>
          <a:xfrm>
            <a:off x="182721" y="1840144"/>
            <a:ext cx="3601670" cy="3593700"/>
          </a:xfrm>
          <a:prstGeom prst="rect">
            <a:avLst/>
          </a:prstGeom>
        </p:spPr>
      </p:pic>
      <p:pic>
        <p:nvPicPr>
          <p:cNvPr id="3" name="Imagem 2" descr="DSC06604.jpg"/>
          <p:cNvPicPr>
            <a:picLocks noChangeAspect="1"/>
          </p:cNvPicPr>
          <p:nvPr/>
        </p:nvPicPr>
        <p:blipFill>
          <a:blip r:embed="rId3" cstate="print"/>
          <a:stretch>
            <a:fillRect/>
          </a:stretch>
        </p:blipFill>
        <p:spPr>
          <a:xfrm>
            <a:off x="4338488" y="1840144"/>
            <a:ext cx="3546928" cy="3593700"/>
          </a:xfrm>
          <a:prstGeom prst="rect">
            <a:avLst/>
          </a:prstGeom>
        </p:spPr>
      </p:pic>
      <p:pic>
        <p:nvPicPr>
          <p:cNvPr id="4" name="Imagem 3" descr="DSC06605.jpg"/>
          <p:cNvPicPr>
            <a:picLocks noChangeAspect="1"/>
          </p:cNvPicPr>
          <p:nvPr/>
        </p:nvPicPr>
        <p:blipFill>
          <a:blip r:embed="rId4" cstate="print"/>
          <a:stretch>
            <a:fillRect/>
          </a:stretch>
        </p:blipFill>
        <p:spPr>
          <a:xfrm>
            <a:off x="8435540" y="1840144"/>
            <a:ext cx="3633630" cy="3593700"/>
          </a:xfrm>
          <a:prstGeom prst="rect">
            <a:avLst/>
          </a:prstGeom>
        </p:spPr>
      </p:pic>
      <p:sp>
        <p:nvSpPr>
          <p:cNvPr id="6" name="Título 4">
            <a:extLst>
              <a:ext uri="{FF2B5EF4-FFF2-40B4-BE49-F238E27FC236}">
                <a16:creationId xmlns:a16="http://schemas.microsoft.com/office/drawing/2014/main" id="{C099F371-258E-5C93-7983-28484EEF9C0E}"/>
              </a:ext>
            </a:extLst>
          </p:cNvPr>
          <p:cNvSpPr txBox="1">
            <a:spLocks/>
          </p:cNvSpPr>
          <p:nvPr/>
        </p:nvSpPr>
        <p:spPr>
          <a:xfrm>
            <a:off x="754112" y="461650"/>
            <a:ext cx="3030279" cy="745331"/>
          </a:xfrm>
          <a:prstGeom prst="rect">
            <a:avLst/>
          </a:prstGeom>
        </p:spPr>
        <p:txBody>
          <a:bodyPr>
            <a:normAutofit fontScale="85000" lnSpcReduction="10000"/>
          </a:bodyPr>
          <a:lstStyle>
            <a:lvl1pPr algn="l" defTabSz="914446"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pt-BR" sz="4400" b="0" i="0" u="none" strike="noStrike" kern="1200" cap="none" spc="0" normalizeH="0" baseline="0" noProof="0" dirty="0" err="1">
                <a:ln>
                  <a:noFill/>
                </a:ln>
                <a:solidFill>
                  <a:prstClr val="white"/>
                </a:solidFill>
                <a:effectLst/>
                <a:uLnTx/>
                <a:uFillTx/>
                <a:latin typeface="Calibri" panose="020F0502020204030204"/>
                <a:ea typeface="+mj-ea"/>
                <a:cs typeface="+mj-cs"/>
              </a:rPr>
              <a:t>Elastofibromas</a:t>
            </a:r>
            <a:endParaRPr kumimoji="0" lang="pt-BR" sz="4400" b="0"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0813982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6E9D731-7B62-17A5-43E2-14D2099DB1B1}"/>
              </a:ext>
            </a:extLst>
          </p:cNvPr>
          <p:cNvPicPr>
            <a:picLocks noChangeAspect="1"/>
          </p:cNvPicPr>
          <p:nvPr/>
        </p:nvPicPr>
        <p:blipFill rotWithShape="1">
          <a:blip r:embed="rId2"/>
          <a:srcRect l="1407" t="1037" r="1153" b="1373"/>
          <a:stretch/>
        </p:blipFill>
        <p:spPr>
          <a:xfrm>
            <a:off x="1772356" y="970844"/>
            <a:ext cx="8669866" cy="4899378"/>
          </a:xfrm>
          <a:prstGeom prst="rect">
            <a:avLst/>
          </a:prstGeom>
        </p:spPr>
      </p:pic>
      <p:sp>
        <p:nvSpPr>
          <p:cNvPr id="2" name="CaixaDeTexto 1">
            <a:extLst>
              <a:ext uri="{FF2B5EF4-FFF2-40B4-BE49-F238E27FC236}">
                <a16:creationId xmlns:a16="http://schemas.microsoft.com/office/drawing/2014/main" id="{9A139BCB-3314-9495-3396-5C0452D83B0C}"/>
              </a:ext>
            </a:extLst>
          </p:cNvPr>
          <p:cNvSpPr txBox="1"/>
          <p:nvPr/>
        </p:nvSpPr>
        <p:spPr>
          <a:xfrm>
            <a:off x="466530" y="317240"/>
            <a:ext cx="7613779" cy="461665"/>
          </a:xfrm>
          <a:prstGeom prst="rect">
            <a:avLst/>
          </a:prstGeom>
          <a:noFill/>
        </p:spPr>
        <p:txBody>
          <a:bodyPr wrap="square" rtlCol="0">
            <a:spAutoFit/>
          </a:bodyPr>
          <a:lstStyle/>
          <a:p>
            <a:r>
              <a:rPr lang="pt-BR" sz="2400" dirty="0">
                <a:solidFill>
                  <a:schemeClr val="bg1"/>
                </a:solidFill>
              </a:rPr>
              <a:t>Paciente masc. 56 anos, operado de Ca prostático há 4 anos</a:t>
            </a:r>
          </a:p>
        </p:txBody>
      </p:sp>
    </p:spTree>
    <p:extLst>
      <p:ext uri="{BB962C8B-B14F-4D97-AF65-F5344CB8AC3E}">
        <p14:creationId xmlns:p14="http://schemas.microsoft.com/office/powerpoint/2010/main" val="30980473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383458" y="0"/>
            <a:ext cx="7777317" cy="1160206"/>
          </a:xfrm>
        </p:spPr>
        <p:txBody>
          <a:bodyPr/>
          <a:lstStyle/>
          <a:p>
            <a:r>
              <a:rPr lang="en-US" dirty="0">
                <a:effectLst>
                  <a:outerShdw blurRad="38100" dist="38100" dir="2700000" algn="tl">
                    <a:srgbClr val="000000">
                      <a:alpha val="43137"/>
                    </a:srgbClr>
                  </a:outerShdw>
                </a:effectLst>
              </a:rPr>
              <a:t>Tumor </a:t>
            </a:r>
            <a:r>
              <a:rPr lang="en-US" dirty="0" err="1">
                <a:effectLst>
                  <a:outerShdw blurRad="38100" dist="38100" dir="2700000" algn="tl">
                    <a:srgbClr val="000000">
                      <a:alpha val="43137"/>
                    </a:srgbClr>
                  </a:outerShdw>
                </a:effectLst>
              </a:rPr>
              <a:t>infiltrativo</a:t>
            </a:r>
            <a:r>
              <a:rPr lang="en-US" dirty="0">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vs. outros </a:t>
            </a:r>
            <a:r>
              <a:rPr lang="en-US" dirty="0" err="1">
                <a:effectLst>
                  <a:outerShdw blurRad="38100" dist="38100" dir="2700000" algn="tl">
                    <a:srgbClr val="000000">
                      <a:alpha val="43137"/>
                    </a:srgbClr>
                  </a:outerShdw>
                </a:effectLst>
              </a:rPr>
              <a:t>constituintes</a:t>
            </a:r>
            <a:r>
              <a:rPr lang="en-US" dirty="0">
                <a:effectLst>
                  <a:outerShdw blurRad="38100" dist="38100" dir="2700000" algn="tl">
                    <a:srgbClr val="000000">
                      <a:alpha val="43137"/>
                    </a:srgbClr>
                  </a:outerShdw>
                </a:effectLst>
              </a:rPr>
              <a:t> da </a:t>
            </a:r>
            <a:r>
              <a:rPr lang="en-US" dirty="0" err="1">
                <a:effectLst>
                  <a:outerShdw blurRad="38100" dist="38100" dir="2700000" algn="tl">
                    <a:srgbClr val="000000">
                      <a:alpha val="43137"/>
                    </a:srgbClr>
                  </a:outerShdw>
                </a:effectLst>
              </a:rPr>
              <a:t>medula</a:t>
            </a:r>
            <a:endParaRPr lang="en-US" dirty="0">
              <a:effectLst>
                <a:outerShdw blurRad="38100" dist="38100" dir="2700000" algn="tl">
                  <a:srgbClr val="000000">
                    <a:alpha val="43137"/>
                  </a:srgbClr>
                </a:outerShdw>
              </a:effectLst>
            </a:endParaRPr>
          </a:p>
        </p:txBody>
      </p:sp>
      <p:sp>
        <p:nvSpPr>
          <p:cNvPr id="20483" name="Rectangle 3"/>
          <p:cNvSpPr>
            <a:spLocks noGrp="1" noChangeArrowheads="1"/>
          </p:cNvSpPr>
          <p:nvPr>
            <p:ph type="body" sz="quarter" idx="10"/>
          </p:nvPr>
        </p:nvSpPr>
        <p:spPr>
          <a:xfrm>
            <a:off x="546100" y="2101754"/>
            <a:ext cx="11150600" cy="3632295"/>
          </a:xfrm>
        </p:spPr>
        <p:txBody>
          <a:bodyPr/>
          <a:lstStyle/>
          <a:p>
            <a:r>
              <a:rPr lang="pt-BR" sz="2400" b="1" dirty="0"/>
              <a:t>Tumor:</a:t>
            </a:r>
            <a:r>
              <a:rPr lang="pt-BR" sz="2400" dirty="0"/>
              <a:t> massa sólida que destrói e substitui os elementos lipídicos e hematopoiéticos</a:t>
            </a:r>
          </a:p>
          <a:p>
            <a:endParaRPr lang="pt-BR" sz="2400" dirty="0"/>
          </a:p>
          <a:p>
            <a:endParaRPr lang="en-US" sz="2400" dirty="0"/>
          </a:p>
          <a:p>
            <a:r>
              <a:rPr lang="pt-BR" sz="2400" dirty="0"/>
              <a:t>As lesões não neoplásicas não são massas sólidas, mas sim contêm elementos hemorrágicos ou inflamatórios </a:t>
            </a:r>
            <a:r>
              <a:rPr lang="pt-BR" sz="2400" dirty="0" err="1"/>
              <a:t>infiltrativos</a:t>
            </a:r>
            <a:r>
              <a:rPr lang="pt-BR" sz="2400" dirty="0"/>
              <a:t> que coexistem com, ao invés de substituir a gordura</a:t>
            </a:r>
            <a:endParaRPr lang="en-US" sz="2400" dirty="0"/>
          </a:p>
        </p:txBody>
      </p:sp>
    </p:spTree>
    <p:extLst>
      <p:ext uri="{BB962C8B-B14F-4D97-AF65-F5344CB8AC3E}">
        <p14:creationId xmlns:p14="http://schemas.microsoft.com/office/powerpoint/2010/main" val="252193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423080" y="176213"/>
            <a:ext cx="11006919" cy="782637"/>
          </a:xfrm>
        </p:spPr>
        <p:txBody>
          <a:bodyPr/>
          <a:lstStyle/>
          <a:p>
            <a:r>
              <a:rPr lang="pt-BR" sz="2400" dirty="0">
                <a:solidFill>
                  <a:schemeClr val="bg1"/>
                </a:solidFill>
                <a:latin typeface="+mn-lt"/>
              </a:rPr>
              <a:t>A dificuldade da fratura...</a:t>
            </a:r>
            <a:br>
              <a:rPr lang="pt-BR" sz="2400" dirty="0">
                <a:solidFill>
                  <a:schemeClr val="bg1"/>
                </a:solidFill>
                <a:latin typeface="+mn-lt"/>
              </a:rPr>
            </a:br>
            <a:r>
              <a:rPr lang="pt-BR" sz="2400" dirty="0">
                <a:solidFill>
                  <a:schemeClr val="bg1"/>
                </a:solidFill>
                <a:latin typeface="+mn-lt"/>
              </a:rPr>
              <a:t>Recente </a:t>
            </a:r>
            <a:r>
              <a:rPr lang="pt-BR" sz="2400" dirty="0" err="1">
                <a:solidFill>
                  <a:schemeClr val="bg1"/>
                </a:solidFill>
                <a:latin typeface="+mn-lt"/>
              </a:rPr>
              <a:t>vs</a:t>
            </a:r>
            <a:r>
              <a:rPr lang="pt-BR" sz="2400" dirty="0">
                <a:solidFill>
                  <a:schemeClr val="bg1"/>
                </a:solidFill>
                <a:latin typeface="+mn-lt"/>
              </a:rPr>
              <a:t> antiga, benigna </a:t>
            </a:r>
            <a:r>
              <a:rPr lang="pt-BR" sz="2400" dirty="0" err="1">
                <a:solidFill>
                  <a:schemeClr val="bg1"/>
                </a:solidFill>
                <a:latin typeface="+mn-lt"/>
              </a:rPr>
              <a:t>vs</a:t>
            </a:r>
            <a:r>
              <a:rPr lang="pt-BR" sz="2400" dirty="0">
                <a:solidFill>
                  <a:schemeClr val="bg1"/>
                </a:solidFill>
                <a:latin typeface="+mn-lt"/>
              </a:rPr>
              <a:t> maligna?</a:t>
            </a:r>
          </a:p>
        </p:txBody>
      </p:sp>
      <p:pic>
        <p:nvPicPr>
          <p:cNvPr id="19" name="Imagem 18">
            <a:extLst>
              <a:ext uri="{FF2B5EF4-FFF2-40B4-BE49-F238E27FC236}">
                <a16:creationId xmlns:a16="http://schemas.microsoft.com/office/drawing/2014/main" id="{5596366F-6019-E66E-E182-2C30317CE715}"/>
              </a:ext>
            </a:extLst>
          </p:cNvPr>
          <p:cNvPicPr>
            <a:picLocks noChangeAspect="1"/>
          </p:cNvPicPr>
          <p:nvPr/>
        </p:nvPicPr>
        <p:blipFill>
          <a:blip r:embed="rId2" cstate="print"/>
          <a:stretch>
            <a:fillRect/>
          </a:stretch>
        </p:blipFill>
        <p:spPr>
          <a:xfrm>
            <a:off x="929241" y="3874771"/>
            <a:ext cx="3557588" cy="2693194"/>
          </a:xfrm>
          <a:prstGeom prst="rect">
            <a:avLst/>
          </a:prstGeom>
        </p:spPr>
      </p:pic>
      <p:pic>
        <p:nvPicPr>
          <p:cNvPr id="20" name="Imagem 19">
            <a:extLst>
              <a:ext uri="{FF2B5EF4-FFF2-40B4-BE49-F238E27FC236}">
                <a16:creationId xmlns:a16="http://schemas.microsoft.com/office/drawing/2014/main" id="{66E42766-B3C5-ACCC-2EE4-1FC9250D027E}"/>
              </a:ext>
            </a:extLst>
          </p:cNvPr>
          <p:cNvPicPr>
            <a:picLocks noChangeAspect="1"/>
          </p:cNvPicPr>
          <p:nvPr/>
        </p:nvPicPr>
        <p:blipFill>
          <a:blip r:embed="rId3" cstate="print"/>
          <a:stretch>
            <a:fillRect/>
          </a:stretch>
        </p:blipFill>
        <p:spPr>
          <a:xfrm>
            <a:off x="5948455" y="843356"/>
            <a:ext cx="2460352" cy="4495354"/>
          </a:xfrm>
          <a:prstGeom prst="rect">
            <a:avLst/>
          </a:prstGeom>
        </p:spPr>
      </p:pic>
      <p:pic>
        <p:nvPicPr>
          <p:cNvPr id="21" name="Imagem 20">
            <a:extLst>
              <a:ext uri="{FF2B5EF4-FFF2-40B4-BE49-F238E27FC236}">
                <a16:creationId xmlns:a16="http://schemas.microsoft.com/office/drawing/2014/main" id="{DA6FA360-5B80-97B0-EDE9-6E1863858615}"/>
              </a:ext>
            </a:extLst>
          </p:cNvPr>
          <p:cNvPicPr>
            <a:picLocks noChangeAspect="1"/>
          </p:cNvPicPr>
          <p:nvPr/>
        </p:nvPicPr>
        <p:blipFill>
          <a:blip r:embed="rId4" cstate="print"/>
          <a:stretch>
            <a:fillRect/>
          </a:stretch>
        </p:blipFill>
        <p:spPr>
          <a:xfrm>
            <a:off x="9512490" y="843356"/>
            <a:ext cx="2194482" cy="4455464"/>
          </a:xfrm>
          <a:prstGeom prst="rect">
            <a:avLst/>
          </a:prstGeom>
        </p:spPr>
      </p:pic>
      <p:sp>
        <p:nvSpPr>
          <p:cNvPr id="22" name="CaixaDeTexto 21">
            <a:extLst>
              <a:ext uri="{FF2B5EF4-FFF2-40B4-BE49-F238E27FC236}">
                <a16:creationId xmlns:a16="http://schemas.microsoft.com/office/drawing/2014/main" id="{02317AC2-F4D1-EB86-E3FD-EDDAEF017CDB}"/>
              </a:ext>
            </a:extLst>
          </p:cNvPr>
          <p:cNvSpPr txBox="1"/>
          <p:nvPr/>
        </p:nvSpPr>
        <p:spPr>
          <a:xfrm>
            <a:off x="929241" y="1316762"/>
            <a:ext cx="3199644" cy="2031325"/>
          </a:xfrm>
          <a:prstGeom prst="rect">
            <a:avLst/>
          </a:prstGeom>
          <a:noFill/>
          <a:ln w="38100" cap="flat" cmpd="sng" algn="ctr">
            <a:solidFill>
              <a:srgbClr val="FFFFFF"/>
            </a:solidFill>
            <a:prstDash val="solid"/>
          </a:ln>
          <a:effectLst>
            <a:outerShdw blurRad="40000" dist="20000" dir="5400000" rotWithShape="0">
              <a:srgbClr val="000000">
                <a:alpha val="38000"/>
              </a:srgbClr>
            </a:outerShdw>
          </a:effectLst>
        </p:spPr>
        <p:txBody>
          <a:bodyPr wrap="square" rtlCol="0">
            <a:spAutoFit/>
          </a:bodyPr>
          <a:lstStyle/>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sz="1800" b="0" i="0" u="none" strike="noStrike" kern="0" cap="none" spc="0" normalizeH="0" baseline="0" noProof="0" dirty="0">
                <a:ln>
                  <a:noFill/>
                </a:ln>
                <a:solidFill>
                  <a:srgbClr val="FFFFFF"/>
                </a:solidFill>
                <a:effectLst/>
                <a:uLnTx/>
                <a:uFillTx/>
                <a:latin typeface="Arial"/>
                <a:ea typeface="+mn-ea"/>
                <a:cs typeface="+mn-cs"/>
              </a:rPr>
              <a:t>T1 SE</a:t>
            </a:r>
          </a:p>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sz="1800" b="0" i="0" u="none" strike="noStrike" kern="0" cap="none" spc="0" normalizeH="0" baseline="0" noProof="0" dirty="0">
                <a:ln>
                  <a:noFill/>
                </a:ln>
                <a:solidFill>
                  <a:srgbClr val="FFFFFF"/>
                </a:solidFill>
                <a:effectLst/>
                <a:uLnTx/>
                <a:uFillTx/>
                <a:latin typeface="Arial"/>
                <a:ea typeface="+mn-ea"/>
                <a:cs typeface="+mn-cs"/>
              </a:rPr>
              <a:t>T2 SE</a:t>
            </a:r>
          </a:p>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sz="1800" b="0" i="0" u="none" strike="noStrike" kern="0" cap="none" spc="0" normalizeH="0" baseline="0" noProof="0" dirty="0">
                <a:ln>
                  <a:noFill/>
                </a:ln>
                <a:solidFill>
                  <a:srgbClr val="FFFFFF"/>
                </a:solidFill>
                <a:effectLst/>
                <a:uLnTx/>
                <a:uFillTx/>
                <a:latin typeface="Arial"/>
                <a:ea typeface="+mn-ea"/>
                <a:cs typeface="+mn-cs"/>
              </a:rPr>
              <a:t>STIR</a:t>
            </a:r>
          </a:p>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sz="1800" b="0" i="0" u="none" strike="noStrike" kern="0" cap="none" spc="0" normalizeH="0" baseline="0" noProof="0" dirty="0">
                <a:ln>
                  <a:noFill/>
                </a:ln>
                <a:solidFill>
                  <a:srgbClr val="FFFFFF"/>
                </a:solidFill>
                <a:effectLst/>
                <a:uLnTx/>
                <a:uFillTx/>
                <a:latin typeface="Arial"/>
                <a:ea typeface="+mn-ea"/>
                <a:cs typeface="+mn-cs"/>
              </a:rPr>
              <a:t>Difusão</a:t>
            </a:r>
          </a:p>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sz="1800" b="0" i="0" u="none" strike="noStrike" kern="0" cap="none" spc="0" normalizeH="0" baseline="0" noProof="0" dirty="0">
                <a:ln>
                  <a:noFill/>
                </a:ln>
                <a:solidFill>
                  <a:srgbClr val="FFFFFF"/>
                </a:solidFill>
                <a:effectLst/>
                <a:uLnTx/>
                <a:uFillTx/>
                <a:latin typeface="Arial"/>
                <a:ea typeface="+mn-ea"/>
                <a:cs typeface="+mn-cs"/>
              </a:rPr>
              <a:t>Em fase ou fora de fase</a:t>
            </a:r>
          </a:p>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lang="pt-BR" kern="0" dirty="0">
                <a:solidFill>
                  <a:srgbClr val="FFFFFF"/>
                </a:solidFill>
                <a:latin typeface="Arial"/>
              </a:rPr>
              <a:t>Dixon</a:t>
            </a:r>
            <a:endParaRPr kumimoji="0" lang="pt-BR" sz="1800" b="0" i="0" u="none" strike="noStrike" kern="0" cap="none" spc="0" normalizeH="0" baseline="0" noProof="0" dirty="0">
              <a:ln>
                <a:noFill/>
              </a:ln>
              <a:solidFill>
                <a:srgbClr val="FFFFFF"/>
              </a:solidFill>
              <a:effectLst/>
              <a:uLnTx/>
              <a:uFillTx/>
              <a:latin typeface="Arial"/>
              <a:ea typeface="+mn-ea"/>
              <a:cs typeface="+mn-cs"/>
            </a:endParaRPr>
          </a:p>
          <a:p>
            <a:pPr marL="214304" marR="0" lvl="0" indent="-214304" algn="l" defTabSz="685772"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pt-BR" sz="1800" b="0" i="0" u="none" strike="noStrike" kern="0" cap="none" spc="0" normalizeH="0" baseline="0" noProof="0" dirty="0">
                <a:ln>
                  <a:noFill/>
                </a:ln>
                <a:solidFill>
                  <a:srgbClr val="FFFFFF"/>
                </a:solidFill>
                <a:effectLst/>
                <a:uLnTx/>
                <a:uFillTx/>
                <a:latin typeface="Arial"/>
                <a:ea typeface="+mn-ea"/>
                <a:cs typeface="+mn-cs"/>
              </a:rPr>
              <a:t>Gadolínio</a:t>
            </a:r>
          </a:p>
        </p:txBody>
      </p:sp>
      <p:sp>
        <p:nvSpPr>
          <p:cNvPr id="23" name="CaixaDeTexto 22">
            <a:extLst>
              <a:ext uri="{FF2B5EF4-FFF2-40B4-BE49-F238E27FC236}">
                <a16:creationId xmlns:a16="http://schemas.microsoft.com/office/drawing/2014/main" id="{4EA4D051-3F50-3161-C904-6918EF32B1E8}"/>
              </a:ext>
            </a:extLst>
          </p:cNvPr>
          <p:cNvSpPr txBox="1"/>
          <p:nvPr/>
        </p:nvSpPr>
        <p:spPr>
          <a:xfrm>
            <a:off x="5718412" y="5499401"/>
            <a:ext cx="3370997" cy="738664"/>
          </a:xfrm>
          <a:prstGeom prst="rect">
            <a:avLst/>
          </a:prstGeom>
          <a:noFill/>
          <a:ln w="25400" cap="flat" cmpd="sng" algn="ctr">
            <a:solidFill>
              <a:schemeClr val="bg1"/>
            </a:solidFill>
            <a:prstDash val="solid"/>
          </a:ln>
          <a:effectLst/>
        </p:spPr>
        <p:txBody>
          <a:bodyPr wrap="square" rtlCol="0">
            <a:spAutoFit/>
          </a:bodyPr>
          <a:lstStyle/>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1400" b="0" i="0" u="none" strike="noStrike" kern="0" cap="none" spc="0" normalizeH="0" baseline="0" noProof="0" dirty="0">
                <a:ln>
                  <a:noFill/>
                </a:ln>
                <a:solidFill>
                  <a:srgbClr val="FFFFFF"/>
                </a:solidFill>
                <a:effectLst/>
                <a:uLnTx/>
                <a:uFillTx/>
                <a:latin typeface="Arial"/>
                <a:ea typeface="+mn-ea"/>
                <a:cs typeface="+mn-cs"/>
              </a:rPr>
              <a:t>Traço de fratura // platô </a:t>
            </a:r>
          </a:p>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1400" b="0" i="0" u="none" strike="noStrike" kern="0" cap="none" spc="0" normalizeH="0" baseline="0" noProof="0" dirty="0">
                <a:ln>
                  <a:noFill/>
                </a:ln>
                <a:solidFill>
                  <a:srgbClr val="FFFFFF"/>
                </a:solidFill>
                <a:effectLst/>
                <a:uLnTx/>
                <a:uFillTx/>
                <a:latin typeface="Arial"/>
                <a:ea typeface="+mn-ea"/>
                <a:cs typeface="+mn-cs"/>
              </a:rPr>
              <a:t>Coleção </a:t>
            </a:r>
            <a:r>
              <a:rPr kumimoji="0" lang="pt-BR" sz="1400" b="0" i="0" u="none" strike="noStrike" kern="0" cap="none" spc="0" normalizeH="0" baseline="0" noProof="0" dirty="0" err="1">
                <a:ln>
                  <a:noFill/>
                </a:ln>
                <a:solidFill>
                  <a:srgbClr val="FFFFFF"/>
                </a:solidFill>
                <a:effectLst/>
                <a:uLnTx/>
                <a:uFillTx/>
                <a:latin typeface="Arial"/>
                <a:ea typeface="+mn-ea"/>
                <a:cs typeface="+mn-cs"/>
              </a:rPr>
              <a:t>intra</a:t>
            </a:r>
            <a:r>
              <a:rPr kumimoji="0" lang="pt-BR" sz="1400" b="0" i="0" u="none" strike="noStrike" kern="0" cap="none" spc="0" normalizeH="0" baseline="0" noProof="0" dirty="0">
                <a:ln>
                  <a:noFill/>
                </a:ln>
                <a:solidFill>
                  <a:srgbClr val="FFFFFF"/>
                </a:solidFill>
                <a:effectLst/>
                <a:uLnTx/>
                <a:uFillTx/>
                <a:latin typeface="Arial"/>
                <a:ea typeface="+mn-ea"/>
                <a:cs typeface="+mn-cs"/>
              </a:rPr>
              <a:t> somática </a:t>
            </a:r>
            <a:r>
              <a:rPr kumimoji="0" lang="pt-BR" sz="1400" b="0" i="0" u="none" strike="noStrike" kern="0" cap="none" spc="0" normalizeH="0" baseline="0" noProof="0" dirty="0" err="1">
                <a:ln>
                  <a:noFill/>
                </a:ln>
                <a:solidFill>
                  <a:srgbClr val="FFFFFF"/>
                </a:solidFill>
                <a:effectLst/>
                <a:uLnTx/>
                <a:uFillTx/>
                <a:latin typeface="Arial"/>
                <a:ea typeface="+mn-ea"/>
                <a:cs typeface="+mn-cs"/>
              </a:rPr>
              <a:t>Retropulsão</a:t>
            </a:r>
            <a:r>
              <a:rPr kumimoji="0" lang="pt-BR" sz="1400" b="0" i="0" u="none" strike="noStrike" kern="0" cap="none" spc="0" normalizeH="0" baseline="0" noProof="0" dirty="0">
                <a:ln>
                  <a:noFill/>
                </a:ln>
                <a:solidFill>
                  <a:srgbClr val="FFFFFF"/>
                </a:solidFill>
                <a:effectLst/>
                <a:uLnTx/>
                <a:uFillTx/>
                <a:latin typeface="Arial"/>
                <a:ea typeface="+mn-ea"/>
                <a:cs typeface="+mn-cs"/>
              </a:rPr>
              <a:t> angular CV</a:t>
            </a:r>
          </a:p>
        </p:txBody>
      </p:sp>
      <p:sp>
        <p:nvSpPr>
          <p:cNvPr id="24" name="CaixaDeTexto 23">
            <a:extLst>
              <a:ext uri="{FF2B5EF4-FFF2-40B4-BE49-F238E27FC236}">
                <a16:creationId xmlns:a16="http://schemas.microsoft.com/office/drawing/2014/main" id="{A7EF850B-2AAB-850E-55A0-313525E09767}"/>
              </a:ext>
            </a:extLst>
          </p:cNvPr>
          <p:cNvSpPr txBox="1"/>
          <p:nvPr/>
        </p:nvSpPr>
        <p:spPr>
          <a:xfrm>
            <a:off x="9512489" y="5499401"/>
            <a:ext cx="2194484" cy="954107"/>
          </a:xfrm>
          <a:prstGeom prst="rect">
            <a:avLst/>
          </a:prstGeom>
          <a:noFill/>
          <a:ln w="25400" cap="flat" cmpd="sng" algn="ctr">
            <a:solidFill>
              <a:schemeClr val="bg1"/>
            </a:solidFill>
            <a:prstDash val="solid"/>
          </a:ln>
          <a:effectLst/>
        </p:spPr>
        <p:txBody>
          <a:bodyPr wrap="square" rtlCol="0">
            <a:spAutoFit/>
          </a:bodyPr>
          <a:lstStyle/>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1400" b="0" i="0" u="none" strike="noStrike" kern="0" cap="none" spc="0" normalizeH="0" baseline="0" noProof="0" dirty="0">
                <a:ln>
                  <a:noFill/>
                </a:ln>
                <a:solidFill>
                  <a:srgbClr val="FFFFFF"/>
                </a:solidFill>
                <a:effectLst/>
                <a:uLnTx/>
                <a:uFillTx/>
                <a:latin typeface="Arial"/>
                <a:ea typeface="+mn-ea"/>
                <a:cs typeface="+mn-cs"/>
              </a:rPr>
              <a:t>Extensão extra corporal</a:t>
            </a:r>
          </a:p>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1400" b="0" i="0" u="none" strike="noStrike" kern="0" cap="none" spc="0" normalizeH="0" baseline="0" noProof="0" dirty="0">
                <a:ln>
                  <a:noFill/>
                </a:ln>
                <a:solidFill>
                  <a:srgbClr val="FFFFFF"/>
                </a:solidFill>
                <a:effectLst/>
                <a:uLnTx/>
                <a:uFillTx/>
                <a:latin typeface="Arial"/>
                <a:ea typeface="+mn-ea"/>
                <a:cs typeface="+mn-cs"/>
              </a:rPr>
              <a:t>Bordas convexas</a:t>
            </a:r>
          </a:p>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1400" b="0" i="0" u="none" strike="noStrike" kern="0" cap="none" spc="0" normalizeH="0" baseline="0" noProof="0" dirty="0">
                <a:ln>
                  <a:noFill/>
                </a:ln>
                <a:solidFill>
                  <a:srgbClr val="FFFFFF"/>
                </a:solidFill>
                <a:effectLst/>
                <a:uLnTx/>
                <a:uFillTx/>
                <a:latin typeface="Arial"/>
                <a:ea typeface="+mn-ea"/>
                <a:cs typeface="+mn-cs"/>
              </a:rPr>
              <a:t>Gadolínio?</a:t>
            </a:r>
          </a:p>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1400" b="0" i="0" u="none" strike="noStrike" kern="0" cap="none" spc="0" normalizeH="0" baseline="0" noProof="0" dirty="0">
                <a:ln>
                  <a:noFill/>
                </a:ln>
                <a:solidFill>
                  <a:srgbClr val="FFFFFF"/>
                </a:solidFill>
                <a:effectLst/>
                <a:uLnTx/>
                <a:uFillTx/>
                <a:latin typeface="Arial"/>
                <a:ea typeface="+mn-ea"/>
                <a:cs typeface="+mn-cs"/>
              </a:rPr>
              <a:t>Difusão, Dixon</a:t>
            </a:r>
          </a:p>
        </p:txBody>
      </p:sp>
      <p:sp>
        <p:nvSpPr>
          <p:cNvPr id="25" name="CaixaDeTexto 24">
            <a:extLst>
              <a:ext uri="{FF2B5EF4-FFF2-40B4-BE49-F238E27FC236}">
                <a16:creationId xmlns:a16="http://schemas.microsoft.com/office/drawing/2014/main" id="{77BAAA2B-8F52-7890-2F79-6FAF2FC37509}"/>
              </a:ext>
            </a:extLst>
          </p:cNvPr>
          <p:cNvSpPr txBox="1"/>
          <p:nvPr/>
        </p:nvSpPr>
        <p:spPr>
          <a:xfrm>
            <a:off x="1508834" y="3429000"/>
            <a:ext cx="2265364" cy="400110"/>
          </a:xfrm>
          <a:prstGeom prst="rect">
            <a:avLst/>
          </a:prstGeom>
          <a:noFill/>
        </p:spPr>
        <p:txBody>
          <a:bodyPr wrap="none" rtlCol="0">
            <a:spAutoFit/>
          </a:bodyPr>
          <a:lstStyle/>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2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Recente ou antiga</a:t>
            </a:r>
          </a:p>
        </p:txBody>
      </p:sp>
      <p:sp>
        <p:nvSpPr>
          <p:cNvPr id="26" name="CaixaDeTexto 25">
            <a:extLst>
              <a:ext uri="{FF2B5EF4-FFF2-40B4-BE49-F238E27FC236}">
                <a16:creationId xmlns:a16="http://schemas.microsoft.com/office/drawing/2014/main" id="{929493A6-B2BD-9DB4-9606-1A3270ED0520}"/>
              </a:ext>
            </a:extLst>
          </p:cNvPr>
          <p:cNvSpPr txBox="1"/>
          <p:nvPr/>
        </p:nvSpPr>
        <p:spPr>
          <a:xfrm>
            <a:off x="7867627" y="241224"/>
            <a:ext cx="2452916" cy="400110"/>
          </a:xfrm>
          <a:prstGeom prst="rect">
            <a:avLst/>
          </a:prstGeom>
          <a:noFill/>
        </p:spPr>
        <p:txBody>
          <a:bodyPr wrap="none" rtlCol="0">
            <a:spAutoFit/>
          </a:bodyPr>
          <a:lstStyle/>
          <a:p>
            <a:pPr marL="0" marR="0" lvl="0" indent="0" algn="l" defTabSz="685772" rtl="0" eaLnBrk="0" fontAlgn="base" latinLnBrk="0" hangingPunct="0">
              <a:lnSpc>
                <a:spcPct val="100000"/>
              </a:lnSpc>
              <a:spcBef>
                <a:spcPct val="0"/>
              </a:spcBef>
              <a:spcAft>
                <a:spcPct val="0"/>
              </a:spcAft>
              <a:buClrTx/>
              <a:buSzTx/>
              <a:buFontTx/>
              <a:buNone/>
              <a:tabLst/>
              <a:defRPr/>
            </a:pPr>
            <a:r>
              <a:rPr kumimoji="0" lang="pt-BR" sz="20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Benigno ou maligno</a:t>
            </a:r>
          </a:p>
        </p:txBody>
      </p:sp>
    </p:spTree>
    <p:extLst>
      <p:ext uri="{BB962C8B-B14F-4D97-AF65-F5344CB8AC3E}">
        <p14:creationId xmlns:p14="http://schemas.microsoft.com/office/powerpoint/2010/main" val="24281024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scl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68635" y="1034685"/>
            <a:ext cx="3343305"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scl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26740" y="1034685"/>
            <a:ext cx="3083078"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4"/>
          <p:cNvSpPr>
            <a:spLocks noGrp="1" noChangeArrowheads="1"/>
          </p:cNvSpPr>
          <p:nvPr>
            <p:ph type="title" idx="4294967295"/>
          </p:nvPr>
        </p:nvSpPr>
        <p:spPr>
          <a:xfrm>
            <a:off x="668740" y="448467"/>
            <a:ext cx="6858000" cy="587375"/>
          </a:xfrm>
        </p:spPr>
        <p:txBody>
          <a:bodyPr/>
          <a:lstStyle/>
          <a:p>
            <a:r>
              <a:rPr lang="en-US" sz="2700" dirty="0" err="1">
                <a:solidFill>
                  <a:schemeClr val="bg1"/>
                </a:solidFill>
                <a:latin typeface="+mn-lt"/>
              </a:rPr>
              <a:t>Qual</a:t>
            </a:r>
            <a:r>
              <a:rPr lang="en-US" sz="2700" dirty="0">
                <a:solidFill>
                  <a:schemeClr val="bg1"/>
                </a:solidFill>
                <a:latin typeface="+mn-lt"/>
              </a:rPr>
              <a:t> a </a:t>
            </a:r>
            <a:r>
              <a:rPr lang="en-US" sz="2700" dirty="0" err="1">
                <a:solidFill>
                  <a:schemeClr val="bg1"/>
                </a:solidFill>
                <a:latin typeface="+mn-lt"/>
              </a:rPr>
              <a:t>fratura</a:t>
            </a:r>
            <a:r>
              <a:rPr lang="en-US" sz="2700" dirty="0">
                <a:solidFill>
                  <a:schemeClr val="bg1"/>
                </a:solidFill>
                <a:latin typeface="+mn-lt"/>
              </a:rPr>
              <a:t> </a:t>
            </a:r>
            <a:r>
              <a:rPr lang="en-US" sz="2700" dirty="0" err="1">
                <a:solidFill>
                  <a:schemeClr val="bg1"/>
                </a:solidFill>
                <a:latin typeface="+mn-lt"/>
              </a:rPr>
              <a:t>compressiva</a:t>
            </a:r>
            <a:r>
              <a:rPr lang="en-US" sz="2700" dirty="0">
                <a:solidFill>
                  <a:schemeClr val="bg1"/>
                </a:solidFill>
                <a:latin typeface="+mn-lt"/>
              </a:rPr>
              <a:t> a </a:t>
            </a:r>
            <a:r>
              <a:rPr lang="en-US" sz="2700" dirty="0" err="1">
                <a:solidFill>
                  <a:schemeClr val="bg1"/>
                </a:solidFill>
                <a:latin typeface="+mn-lt"/>
              </a:rPr>
              <a:t>biopsiar</a:t>
            </a:r>
            <a:r>
              <a:rPr lang="en-US" sz="2700" dirty="0">
                <a:solidFill>
                  <a:schemeClr val="bg1"/>
                </a:solidFill>
                <a:latin typeface="+mn-lt"/>
              </a:rPr>
              <a:t>?</a:t>
            </a:r>
          </a:p>
        </p:txBody>
      </p:sp>
    </p:spTree>
    <p:extLst>
      <p:ext uri="{BB962C8B-B14F-4D97-AF65-F5344CB8AC3E}">
        <p14:creationId xmlns:p14="http://schemas.microsoft.com/office/powerpoint/2010/main" val="17944360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cl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9427" y="512883"/>
            <a:ext cx="3666555"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scl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0318" y="512883"/>
            <a:ext cx="3436364" cy="54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4"/>
          <p:cNvSpPr txBox="1">
            <a:spLocks noChangeArrowheads="1"/>
          </p:cNvSpPr>
          <p:nvPr/>
        </p:nvSpPr>
        <p:spPr bwMode="auto">
          <a:xfrm>
            <a:off x="2042032" y="6160451"/>
            <a:ext cx="8743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772"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L2= 460,   L4=  304	                      			    L2=  359,   L4= 300</a:t>
            </a:r>
          </a:p>
        </p:txBody>
      </p:sp>
    </p:spTree>
    <p:extLst>
      <p:ext uri="{BB962C8B-B14F-4D97-AF65-F5344CB8AC3E}">
        <p14:creationId xmlns:p14="http://schemas.microsoft.com/office/powerpoint/2010/main" val="5969414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532002" y="1374914"/>
            <a:ext cx="9127998" cy="4133115"/>
          </a:xfrm>
          <a:prstGeom prst="rect">
            <a:avLst/>
          </a:prstGeom>
        </p:spPr>
      </p:pic>
      <p:sp>
        <p:nvSpPr>
          <p:cNvPr id="4" name="Espaço Reservado para Texto 3"/>
          <p:cNvSpPr txBox="1">
            <a:spLocks/>
          </p:cNvSpPr>
          <p:nvPr/>
        </p:nvSpPr>
        <p:spPr>
          <a:xfrm>
            <a:off x="5447930" y="5735796"/>
            <a:ext cx="5212070" cy="337458"/>
          </a:xfrm>
          <a:prstGeom prst="rect">
            <a:avLst/>
          </a:prstGeom>
        </p:spPr>
        <p:txBody>
          <a:bodyPr vert="horz" lIns="51435" tIns="25718" rIns="51435" bIns="25718" rtlCol="0">
            <a:normAutofit/>
          </a:bodyPr>
          <a:lstStyle>
            <a:lvl1pPr marL="0" indent="0" algn="l" defTabSz="914400" rtl="0" eaLnBrk="1" latinLnBrk="0" hangingPunct="1">
              <a:lnSpc>
                <a:spcPct val="90000"/>
              </a:lnSpc>
              <a:spcBef>
                <a:spcPts val="1000"/>
              </a:spcBef>
              <a:buFontTx/>
              <a:buNone/>
              <a:defRPr sz="3200" kern="1200">
                <a:solidFill>
                  <a:srgbClr val="7778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514330" rtl="0" eaLnBrk="1" fontAlgn="auto" latinLnBrk="0" hangingPunct="1">
              <a:lnSpc>
                <a:spcPct val="90000"/>
              </a:lnSpc>
              <a:spcBef>
                <a:spcPts val="563"/>
              </a:spcBef>
              <a:spcAft>
                <a:spcPts val="0"/>
              </a:spcAft>
              <a:buClrTx/>
              <a:buSzTx/>
              <a:buFontTx/>
              <a:buNone/>
              <a:tabLst/>
              <a:defRPr/>
            </a:pPr>
            <a:r>
              <a:rPr kumimoji="0" lang="en-US" sz="1400" b="0" i="1" u="none" strike="noStrike" kern="1200" cap="none" spc="0" normalizeH="0" baseline="0" noProof="0" dirty="0" err="1">
                <a:ln>
                  <a:noFill/>
                </a:ln>
                <a:solidFill>
                  <a:prstClr val="black">
                    <a:lumMod val="50000"/>
                    <a:lumOff val="50000"/>
                  </a:prstClr>
                </a:solidFill>
                <a:effectLst/>
                <a:uLnTx/>
                <a:uFillTx/>
                <a:latin typeface="Calibri"/>
                <a:ea typeface="+mn-ea"/>
                <a:cs typeface="+mn-cs"/>
              </a:rPr>
              <a:t>Semin</a:t>
            </a: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en-US" sz="1400" b="0" i="1" u="none" strike="noStrike" kern="1200" cap="none" spc="0" normalizeH="0" baseline="0" noProof="0" dirty="0" err="1">
                <a:ln>
                  <a:noFill/>
                </a:ln>
                <a:solidFill>
                  <a:prstClr val="black">
                    <a:lumMod val="50000"/>
                    <a:lumOff val="50000"/>
                  </a:prstClr>
                </a:solidFill>
                <a:effectLst/>
                <a:uLnTx/>
                <a:uFillTx/>
                <a:latin typeface="Calibri"/>
                <a:ea typeface="+mn-ea"/>
                <a:cs typeface="+mn-cs"/>
              </a:rPr>
              <a:t>Musculoskelet</a:t>
            </a: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r>
              <a:rPr kumimoji="0" lang="en-US" sz="1400" b="0" i="1" u="none" strike="noStrike" kern="1200" cap="none" spc="0" normalizeH="0" baseline="0" noProof="0" dirty="0" err="1">
                <a:ln>
                  <a:noFill/>
                </a:ln>
                <a:solidFill>
                  <a:prstClr val="black">
                    <a:lumMod val="50000"/>
                    <a:lumOff val="50000"/>
                  </a:prstClr>
                </a:solidFill>
                <a:effectLst/>
                <a:uLnTx/>
                <a:uFillTx/>
                <a:latin typeface="Calibri"/>
                <a:ea typeface="+mn-ea"/>
                <a:cs typeface="+mn-cs"/>
              </a:rPr>
              <a:t>Radiol</a:t>
            </a:r>
            <a:r>
              <a:rPr kumimoji="0" lang="en-US" sz="1400" b="0" i="1" u="none" strike="noStrike" kern="1200" cap="none" spc="0" normalizeH="0" baseline="0" noProof="0" dirty="0">
                <a:ln>
                  <a:noFill/>
                </a:ln>
                <a:solidFill>
                  <a:prstClr val="black">
                    <a:lumMod val="50000"/>
                    <a:lumOff val="50000"/>
                  </a:prstClr>
                </a:solidFill>
                <a:effectLst/>
                <a:uLnTx/>
                <a:uFillTx/>
                <a:latin typeface="Calibri"/>
                <a:ea typeface="+mn-ea"/>
                <a:cs typeface="+mn-cs"/>
              </a:rPr>
              <a:t> 2015;19:335–347.</a:t>
            </a:r>
          </a:p>
        </p:txBody>
      </p:sp>
      <p:sp>
        <p:nvSpPr>
          <p:cNvPr id="2" name="Título 1">
            <a:extLst>
              <a:ext uri="{FF2B5EF4-FFF2-40B4-BE49-F238E27FC236}">
                <a16:creationId xmlns:a16="http://schemas.microsoft.com/office/drawing/2014/main" id="{49B951B7-CBBE-4F40-9440-C8D1CB56F8FF}"/>
              </a:ext>
            </a:extLst>
          </p:cNvPr>
          <p:cNvSpPr>
            <a:spLocks noGrp="1"/>
          </p:cNvSpPr>
          <p:nvPr>
            <p:ph type="ctrTitle"/>
          </p:nvPr>
        </p:nvSpPr>
        <p:spPr/>
        <p:txBody>
          <a:bodyPr/>
          <a:lstStyle/>
          <a:p>
            <a:r>
              <a:rPr lang="pt-BR" dirty="0"/>
              <a:t>Sequências DIXON T2</a:t>
            </a:r>
          </a:p>
        </p:txBody>
      </p:sp>
    </p:spTree>
    <p:extLst>
      <p:ext uri="{BB962C8B-B14F-4D97-AF65-F5344CB8AC3E}">
        <p14:creationId xmlns:p14="http://schemas.microsoft.com/office/powerpoint/2010/main" val="1188361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641444" y="176213"/>
            <a:ext cx="10788555" cy="782637"/>
          </a:xfrm>
        </p:spPr>
        <p:txBody>
          <a:bodyPr/>
          <a:lstStyle/>
          <a:p>
            <a:r>
              <a:rPr lang="pt-BR" dirty="0">
                <a:solidFill>
                  <a:schemeClr val="bg1"/>
                </a:solidFill>
                <a:latin typeface="+mn-lt"/>
              </a:rPr>
              <a:t>Sequências DIXON T2</a:t>
            </a:r>
          </a:p>
        </p:txBody>
      </p:sp>
      <p:pic>
        <p:nvPicPr>
          <p:cNvPr id="66562" name="Picture 2"/>
          <p:cNvPicPr>
            <a:picLocks noChangeAspect="1" noChangeArrowheads="1"/>
          </p:cNvPicPr>
          <p:nvPr/>
        </p:nvPicPr>
        <p:blipFill rotWithShape="1">
          <a:blip r:embed="rId2" cstate="print"/>
          <a:srcRect r="76195" b="5677"/>
          <a:stretch/>
        </p:blipFill>
        <p:spPr bwMode="auto">
          <a:xfrm>
            <a:off x="99487" y="1167593"/>
            <a:ext cx="2598290" cy="4522814"/>
          </a:xfrm>
          <a:prstGeom prst="rect">
            <a:avLst/>
          </a:prstGeom>
          <a:noFill/>
          <a:ln w="9525">
            <a:noFill/>
            <a:miter lim="800000"/>
            <a:headEnd/>
            <a:tailEnd/>
          </a:ln>
        </p:spPr>
      </p:pic>
      <p:sp>
        <p:nvSpPr>
          <p:cNvPr id="4" name="Espaço Reservado para Texto 3"/>
          <p:cNvSpPr txBox="1">
            <a:spLocks/>
          </p:cNvSpPr>
          <p:nvPr/>
        </p:nvSpPr>
        <p:spPr>
          <a:xfrm>
            <a:off x="7822641" y="6436774"/>
            <a:ext cx="3943349" cy="187010"/>
          </a:xfrm>
          <a:prstGeom prst="rect">
            <a:avLst/>
          </a:prstGeom>
        </p:spPr>
        <p:txBody>
          <a:bodyPr vert="horz" lIns="51435" tIns="25718" rIns="51435" bIns="25718" rtlCol="0">
            <a:noAutofit/>
          </a:bodyPr>
          <a:lstStyle>
            <a:lvl1pPr marL="0" indent="0" algn="l" defTabSz="914400" rtl="0" eaLnBrk="1" latinLnBrk="0" hangingPunct="1">
              <a:lnSpc>
                <a:spcPct val="90000"/>
              </a:lnSpc>
              <a:spcBef>
                <a:spcPts val="1000"/>
              </a:spcBef>
              <a:buFontTx/>
              <a:buNone/>
              <a:defRPr sz="3200" kern="1200">
                <a:solidFill>
                  <a:srgbClr val="7778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514330" rtl="0" eaLnBrk="1" fontAlgn="auto" latinLnBrk="0" hangingPunct="1">
              <a:lnSpc>
                <a:spcPct val="90000"/>
              </a:lnSpc>
              <a:spcBef>
                <a:spcPts val="563"/>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a:ea typeface="+mn-ea"/>
                <a:cs typeface="+mn-cs"/>
              </a:rPr>
              <a:t>Radiology 2018 286(3):948-959</a:t>
            </a:r>
          </a:p>
        </p:txBody>
      </p:sp>
      <p:sp>
        <p:nvSpPr>
          <p:cNvPr id="5" name="Título 1"/>
          <p:cNvSpPr txBox="1">
            <a:spLocks/>
          </p:cNvSpPr>
          <p:nvPr/>
        </p:nvSpPr>
        <p:spPr bwMode="auto">
          <a:xfrm>
            <a:off x="330258" y="6033715"/>
            <a:ext cx="6343650" cy="648072"/>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3600" b="1">
                <a:solidFill>
                  <a:srgbClr val="FFCC00"/>
                </a:solidFill>
                <a:latin typeface="+mj-lt"/>
                <a:ea typeface="+mj-ea"/>
                <a:cs typeface="+mj-cs"/>
              </a:defRPr>
            </a:lvl1pPr>
            <a:lvl2pPr algn="l" rtl="0" eaLnBrk="1" fontAlgn="base" hangingPunct="1">
              <a:spcBef>
                <a:spcPct val="0"/>
              </a:spcBef>
              <a:spcAft>
                <a:spcPct val="0"/>
              </a:spcAft>
              <a:defRPr sz="4000" b="1">
                <a:solidFill>
                  <a:srgbClr val="FFCC00"/>
                </a:solidFill>
                <a:latin typeface="Verdana" pitchFamily="34" charset="0"/>
              </a:defRPr>
            </a:lvl2pPr>
            <a:lvl3pPr algn="l" rtl="0" eaLnBrk="1" fontAlgn="base" hangingPunct="1">
              <a:spcBef>
                <a:spcPct val="0"/>
              </a:spcBef>
              <a:spcAft>
                <a:spcPct val="0"/>
              </a:spcAft>
              <a:defRPr sz="4000" b="1">
                <a:solidFill>
                  <a:srgbClr val="FFCC00"/>
                </a:solidFill>
                <a:latin typeface="Verdana" pitchFamily="34" charset="0"/>
              </a:defRPr>
            </a:lvl3pPr>
            <a:lvl4pPr algn="l" rtl="0" eaLnBrk="1" fontAlgn="base" hangingPunct="1">
              <a:spcBef>
                <a:spcPct val="0"/>
              </a:spcBef>
              <a:spcAft>
                <a:spcPct val="0"/>
              </a:spcAft>
              <a:defRPr sz="4000" b="1">
                <a:solidFill>
                  <a:srgbClr val="FFCC00"/>
                </a:solidFill>
                <a:latin typeface="Verdana" pitchFamily="34" charset="0"/>
              </a:defRPr>
            </a:lvl4pPr>
            <a:lvl5pPr algn="l" rtl="0" eaLnBrk="1" fontAlgn="base" hangingPunct="1">
              <a:spcBef>
                <a:spcPct val="0"/>
              </a:spcBef>
              <a:spcAft>
                <a:spcPct val="0"/>
              </a:spcAft>
              <a:defRPr sz="4000" b="1">
                <a:solidFill>
                  <a:srgbClr val="FFCC00"/>
                </a:solidFill>
                <a:latin typeface="Verdana" pitchFamily="34" charset="0"/>
              </a:defRPr>
            </a:lvl5pPr>
            <a:lvl6pPr marL="457200" algn="l" rtl="0" eaLnBrk="1" fontAlgn="base" hangingPunct="1">
              <a:spcBef>
                <a:spcPct val="0"/>
              </a:spcBef>
              <a:spcAft>
                <a:spcPct val="0"/>
              </a:spcAft>
              <a:defRPr sz="4000" b="1">
                <a:solidFill>
                  <a:srgbClr val="FFCC00"/>
                </a:solidFill>
                <a:latin typeface="Verdana" pitchFamily="34" charset="0"/>
              </a:defRPr>
            </a:lvl6pPr>
            <a:lvl7pPr marL="914400" algn="l" rtl="0" eaLnBrk="1" fontAlgn="base" hangingPunct="1">
              <a:spcBef>
                <a:spcPct val="0"/>
              </a:spcBef>
              <a:spcAft>
                <a:spcPct val="0"/>
              </a:spcAft>
              <a:defRPr sz="4000" b="1">
                <a:solidFill>
                  <a:srgbClr val="FFCC00"/>
                </a:solidFill>
                <a:latin typeface="Verdana" pitchFamily="34" charset="0"/>
              </a:defRPr>
            </a:lvl7pPr>
            <a:lvl8pPr marL="1371600" algn="l" rtl="0" eaLnBrk="1" fontAlgn="base" hangingPunct="1">
              <a:spcBef>
                <a:spcPct val="0"/>
              </a:spcBef>
              <a:spcAft>
                <a:spcPct val="0"/>
              </a:spcAft>
              <a:defRPr sz="4000" b="1">
                <a:solidFill>
                  <a:srgbClr val="FFCC00"/>
                </a:solidFill>
                <a:latin typeface="Verdana" pitchFamily="34" charset="0"/>
              </a:defRPr>
            </a:lvl8pPr>
            <a:lvl9pPr marL="1828800" algn="l" rtl="0" eaLnBrk="1" fontAlgn="base" hangingPunct="1">
              <a:spcBef>
                <a:spcPct val="0"/>
              </a:spcBef>
              <a:spcAft>
                <a:spcPct val="0"/>
              </a:spcAft>
              <a:defRPr sz="4000" b="1">
                <a:solidFill>
                  <a:srgbClr val="FFCC00"/>
                </a:solidFill>
                <a:latin typeface="Verdana" pitchFamily="34" charset="0"/>
              </a:defRPr>
            </a:lvl9pPr>
          </a:lstStyle>
          <a:p>
            <a:pPr marL="0" marR="0" lvl="0" indent="0" algn="ctr" defTabSz="685772" rtl="0" eaLnBrk="1" fontAlgn="base" latinLnBrk="0" hangingPunct="1">
              <a:lnSpc>
                <a:spcPct val="100000"/>
              </a:lnSpc>
              <a:spcBef>
                <a:spcPct val="0"/>
              </a:spcBef>
              <a:spcAft>
                <a:spcPct val="0"/>
              </a:spcAft>
              <a:buClrTx/>
              <a:buSzTx/>
              <a:buFontTx/>
              <a:buNone/>
              <a:tabLst/>
              <a:defRPr/>
            </a:pPr>
            <a:r>
              <a:rPr kumimoji="0" lang="pt-BR" sz="1800" b="1" i="0" u="none" strike="noStrike" kern="0" cap="none" spc="0" normalizeH="0" baseline="0" noProof="0" dirty="0">
                <a:ln>
                  <a:noFill/>
                </a:ln>
                <a:solidFill>
                  <a:srgbClr val="FFFFFF"/>
                </a:solidFill>
                <a:effectLst/>
                <a:uLnTx/>
                <a:uFillTx/>
                <a:latin typeface="Verdana"/>
                <a:ea typeface="+mj-ea"/>
                <a:cs typeface="+mj-cs"/>
              </a:rPr>
              <a:t>Lesões mistas e difusas ...meta de mama</a:t>
            </a:r>
          </a:p>
        </p:txBody>
      </p:sp>
      <p:pic>
        <p:nvPicPr>
          <p:cNvPr id="6" name="Picture 2"/>
          <p:cNvPicPr>
            <a:picLocks noChangeAspect="1" noChangeArrowheads="1"/>
          </p:cNvPicPr>
          <p:nvPr/>
        </p:nvPicPr>
        <p:blipFill rotWithShape="1">
          <a:blip r:embed="rId2" cstate="print"/>
          <a:srcRect l="50797" r="25439" b="5677"/>
          <a:stretch/>
        </p:blipFill>
        <p:spPr bwMode="auto">
          <a:xfrm>
            <a:off x="6673908" y="1167593"/>
            <a:ext cx="2593917" cy="4522814"/>
          </a:xfrm>
          <a:prstGeom prst="rect">
            <a:avLst/>
          </a:prstGeom>
          <a:noFill/>
          <a:ln w="9525">
            <a:noFill/>
            <a:miter lim="800000"/>
            <a:headEnd/>
            <a:tailEnd/>
          </a:ln>
        </p:spPr>
      </p:pic>
      <p:pic>
        <p:nvPicPr>
          <p:cNvPr id="7" name="Picture 2"/>
          <p:cNvPicPr>
            <a:picLocks noChangeAspect="1" noChangeArrowheads="1"/>
          </p:cNvPicPr>
          <p:nvPr/>
        </p:nvPicPr>
        <p:blipFill rotWithShape="1">
          <a:blip r:embed="rId2" cstate="print"/>
          <a:srcRect l="25399" r="50797" b="5677"/>
          <a:stretch/>
        </p:blipFill>
        <p:spPr bwMode="auto">
          <a:xfrm>
            <a:off x="3328525" y="1167593"/>
            <a:ext cx="2598290" cy="4522814"/>
          </a:xfrm>
          <a:prstGeom prst="rect">
            <a:avLst/>
          </a:prstGeom>
          <a:noFill/>
          <a:ln w="9525">
            <a:noFill/>
            <a:miter lim="800000"/>
            <a:headEnd/>
            <a:tailEnd/>
          </a:ln>
        </p:spPr>
      </p:pic>
      <p:pic>
        <p:nvPicPr>
          <p:cNvPr id="8" name="Picture 2"/>
          <p:cNvPicPr>
            <a:picLocks noChangeAspect="1" noChangeArrowheads="1"/>
          </p:cNvPicPr>
          <p:nvPr/>
        </p:nvPicPr>
        <p:blipFill rotWithShape="1">
          <a:blip r:embed="rId2" cstate="print"/>
          <a:srcRect l="76296" b="5677"/>
          <a:stretch/>
        </p:blipFill>
        <p:spPr bwMode="auto">
          <a:xfrm>
            <a:off x="9475972" y="1167593"/>
            <a:ext cx="2587266" cy="4522814"/>
          </a:xfrm>
          <a:prstGeom prst="rect">
            <a:avLst/>
          </a:prstGeom>
          <a:noFill/>
          <a:ln w="9525">
            <a:noFill/>
            <a:miter lim="800000"/>
            <a:headEnd/>
            <a:tailEnd/>
          </a:ln>
        </p:spPr>
      </p:pic>
    </p:spTree>
    <p:extLst>
      <p:ext uri="{BB962C8B-B14F-4D97-AF65-F5344CB8AC3E}">
        <p14:creationId xmlns:p14="http://schemas.microsoft.com/office/powerpoint/2010/main" val="3159320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3458" y="0"/>
            <a:ext cx="7777317" cy="1160206"/>
          </a:xfrm>
        </p:spPr>
        <p:txBody>
          <a:bodyPr>
            <a:normAutofit/>
          </a:bodyPr>
          <a:lstStyle/>
          <a:p>
            <a:r>
              <a:rPr lang="pt-BR" dirty="0">
                <a:effectLst>
                  <a:outerShdw blurRad="38100" dist="38100" dir="2700000" algn="tl">
                    <a:srgbClr val="000000">
                      <a:alpha val="43137"/>
                    </a:srgbClr>
                  </a:outerShdw>
                </a:effectLst>
              </a:rPr>
              <a:t>Planejamento do Procedimento</a:t>
            </a:r>
          </a:p>
        </p:txBody>
      </p:sp>
      <p:sp>
        <p:nvSpPr>
          <p:cNvPr id="3" name="Espaço Reservado para Conteúdo 2"/>
          <p:cNvSpPr>
            <a:spLocks noGrp="1"/>
          </p:cNvSpPr>
          <p:nvPr>
            <p:ph type="body" sz="quarter" idx="10"/>
          </p:nvPr>
        </p:nvSpPr>
        <p:spPr>
          <a:xfrm>
            <a:off x="546100" y="2644346"/>
            <a:ext cx="11150600" cy="3875636"/>
          </a:xfrm>
        </p:spPr>
        <p:txBody>
          <a:bodyPr>
            <a:normAutofit/>
          </a:bodyPr>
          <a:lstStyle/>
          <a:p>
            <a:r>
              <a:rPr lang="pt-BR" dirty="0"/>
              <a:t>Contagem de plaquetas superior a 50.000/mm³ e RNI entre 1-1,2 são considerados seguros. Não há consenso em relação ao tempo de protrombina</a:t>
            </a:r>
            <a:r>
              <a:rPr lang="pt-BR" baseline="30000" dirty="0"/>
              <a:t>20</a:t>
            </a:r>
            <a:r>
              <a:rPr lang="pt-BR" dirty="0"/>
              <a:t>. Nos casos limítrofes, os pacientes com abordagem </a:t>
            </a:r>
            <a:r>
              <a:rPr lang="pt-BR" dirty="0" err="1"/>
              <a:t>intra-hospitalar</a:t>
            </a:r>
            <a:r>
              <a:rPr lang="pt-BR" dirty="0"/>
              <a:t> poderão ser beneficiados com a terapia por infusão de plasma fresco congelado 45 minutos antes do procedimento, sob supervisão do hematologista do serviço</a:t>
            </a:r>
          </a:p>
          <a:p>
            <a:endParaRPr lang="pt-BR" dirty="0"/>
          </a:p>
          <a:p>
            <a:r>
              <a:rPr lang="pt-BR" dirty="0"/>
              <a:t>Os anticoagulantes orais devem ser previamente substituídos por heparina de baixo peso molecular, que deve ser suspensa 12-24 horas antes do procedimento</a:t>
            </a:r>
            <a:r>
              <a:rPr lang="pt-BR" baseline="30000" dirty="0"/>
              <a:t>.</a:t>
            </a:r>
          </a:p>
        </p:txBody>
      </p:sp>
      <p:sp>
        <p:nvSpPr>
          <p:cNvPr id="4" name="Retângulo 3"/>
          <p:cNvSpPr/>
          <p:nvPr/>
        </p:nvSpPr>
        <p:spPr>
          <a:xfrm>
            <a:off x="546099" y="1617972"/>
            <a:ext cx="10690311"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476559"/>
                </a:solidFill>
                <a:effectLst/>
                <a:uLnTx/>
                <a:uFillTx/>
                <a:latin typeface="Calibri Bold" panose="020F0702030404030204" pitchFamily="34" charset="0"/>
                <a:ea typeface="+mn-ea"/>
                <a:cs typeface="Calibri Bold" panose="020F0702030404030204" pitchFamily="34" charset="0"/>
              </a:rPr>
              <a:t>Avaliação do </a:t>
            </a:r>
            <a:r>
              <a:rPr kumimoji="0" lang="pt-BR" sz="2400" b="0" i="0" u="none" strike="noStrike" kern="1200" cap="none" spc="0" normalizeH="0" baseline="0" noProof="0" dirty="0" err="1">
                <a:ln>
                  <a:noFill/>
                </a:ln>
                <a:solidFill>
                  <a:srgbClr val="476559"/>
                </a:solidFill>
                <a:effectLst/>
                <a:uLnTx/>
                <a:uFillTx/>
                <a:latin typeface="Calibri Bold" panose="020F0702030404030204" pitchFamily="34" charset="0"/>
                <a:ea typeface="+mn-ea"/>
                <a:cs typeface="Calibri Bold" panose="020F0702030404030204" pitchFamily="34" charset="0"/>
              </a:rPr>
              <a:t>coagulograma</a:t>
            </a:r>
            <a:r>
              <a:rPr kumimoji="0" lang="pt-BR" sz="2400" b="0" i="0" u="none" strike="noStrike" kern="1200" cap="none" spc="0" normalizeH="0" baseline="0" noProof="0" dirty="0">
                <a:ln>
                  <a:noFill/>
                </a:ln>
                <a:solidFill>
                  <a:srgbClr val="476559"/>
                </a:solidFill>
                <a:effectLst/>
                <a:uLnTx/>
                <a:uFillTx/>
                <a:latin typeface="Calibri Bold" panose="020F0702030404030204" pitchFamily="34" charset="0"/>
                <a:ea typeface="+mn-ea"/>
                <a:cs typeface="Calibri Bold" panose="020F0702030404030204" pitchFamily="34" charset="0"/>
              </a:rPr>
              <a:t> e tratamentos com anticoagulantes e </a:t>
            </a:r>
            <a:r>
              <a:rPr kumimoji="0" lang="pt-BR" sz="2400" b="0" i="0" u="none" strike="noStrike" kern="1200" cap="none" spc="0" normalizeH="0" baseline="0" noProof="0" dirty="0" err="1">
                <a:ln>
                  <a:noFill/>
                </a:ln>
                <a:solidFill>
                  <a:srgbClr val="476559"/>
                </a:solidFill>
                <a:effectLst/>
                <a:uLnTx/>
                <a:uFillTx/>
                <a:latin typeface="Calibri Bold" panose="020F0702030404030204" pitchFamily="34" charset="0"/>
                <a:ea typeface="+mn-ea"/>
                <a:cs typeface="Calibri Bold" panose="020F0702030404030204" pitchFamily="34" charset="0"/>
              </a:rPr>
              <a:t>antiagregantes</a:t>
            </a:r>
            <a:r>
              <a:rPr kumimoji="0" lang="pt-BR" sz="2400" b="0" i="0" u="none" strike="noStrike" kern="1200" cap="none" spc="0" normalizeH="0" baseline="0" noProof="0" dirty="0">
                <a:ln>
                  <a:noFill/>
                </a:ln>
                <a:solidFill>
                  <a:srgbClr val="476559"/>
                </a:solidFill>
                <a:effectLst/>
                <a:uLnTx/>
                <a:uFillTx/>
                <a:latin typeface="Calibri Bold" panose="020F0702030404030204" pitchFamily="34" charset="0"/>
                <a:ea typeface="+mn-ea"/>
                <a:cs typeface="Calibri Bold" panose="020F0702030404030204" pitchFamily="34" charset="0"/>
              </a:rPr>
              <a:t> plaquetários:</a:t>
            </a:r>
          </a:p>
        </p:txBody>
      </p:sp>
    </p:spTree>
    <p:extLst>
      <p:ext uri="{BB962C8B-B14F-4D97-AF65-F5344CB8AC3E}">
        <p14:creationId xmlns:p14="http://schemas.microsoft.com/office/powerpoint/2010/main" val="21430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Declaração de Conflito de Interesse</a:t>
            </a:r>
          </a:p>
        </p:txBody>
      </p:sp>
      <p:sp>
        <p:nvSpPr>
          <p:cNvPr id="3" name="Espaço Reservado para Texto 2"/>
          <p:cNvSpPr>
            <a:spLocks noGrp="1"/>
          </p:cNvSpPr>
          <p:nvPr>
            <p:ph type="body" sz="quarter" idx="10"/>
          </p:nvPr>
        </p:nvSpPr>
        <p:spPr>
          <a:xfrm>
            <a:off x="666884" y="2594613"/>
            <a:ext cx="10858500" cy="3284179"/>
          </a:xfrm>
        </p:spPr>
        <p:txBody>
          <a:bodyPr/>
          <a:lstStyle/>
          <a:p>
            <a:r>
              <a:rPr lang="pt-BR" dirty="0"/>
              <a:t>Dr. Marco Túlio Gonzalez afirma não ter conflito</a:t>
            </a:r>
            <a:br>
              <a:rPr lang="pt-BR" dirty="0"/>
            </a:br>
            <a:r>
              <a:rPr lang="pt-BR" dirty="0"/>
              <a:t> de interesse a declarar</a:t>
            </a:r>
          </a:p>
          <a:p>
            <a:pPr>
              <a:lnSpc>
                <a:spcPts val="2667"/>
              </a:lnSpc>
            </a:pPr>
            <a:endParaRPr lang="pt-BR" sz="2000" dirty="0"/>
          </a:p>
          <a:p>
            <a:pPr>
              <a:lnSpc>
                <a:spcPts val="2667"/>
              </a:lnSpc>
            </a:pPr>
            <a:r>
              <a:rPr lang="pt-BR" sz="1733" dirty="0"/>
              <a:t>Exigência da RDC Nº 96/08 da ANVISA</a:t>
            </a:r>
          </a:p>
          <a:p>
            <a:endParaRPr lang="pt-BR" dirty="0"/>
          </a:p>
        </p:txBody>
      </p:sp>
      <p:pic>
        <p:nvPicPr>
          <p:cNvPr id="4" name="Imagem 3"/>
          <p:cNvPicPr>
            <a:picLocks noChangeAspect="1"/>
          </p:cNvPicPr>
          <p:nvPr>
            <p:custDataLst>
              <p:custData r:id="rId1"/>
            </p:custDataLst>
          </p:nvPr>
        </p:nvPicPr>
        <p:blipFill>
          <a:blip r:embed="rId3">
            <a:extLst>
              <a:ext uri="{28A0092B-C50C-407E-A947-70E740481C1C}">
                <a14:useLocalDpi xmlns:a14="http://schemas.microsoft.com/office/drawing/2010/main" val="0"/>
              </a:ext>
            </a:extLst>
          </a:blip>
          <a:stretch>
            <a:fillRect/>
          </a:stretch>
        </p:blipFill>
        <p:spPr>
          <a:xfrm>
            <a:off x="3921916" y="1127275"/>
            <a:ext cx="4348169" cy="343505"/>
          </a:xfrm>
          <a:prstGeom prst="rect">
            <a:avLst/>
          </a:prstGeom>
        </p:spPr>
      </p:pic>
    </p:spTree>
    <p:extLst>
      <p:ext uri="{BB962C8B-B14F-4D97-AF65-F5344CB8AC3E}">
        <p14:creationId xmlns:p14="http://schemas.microsoft.com/office/powerpoint/2010/main" val="116185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027226-5531-1904-1E54-703605E1AD08}"/>
              </a:ext>
            </a:extLst>
          </p:cNvPr>
          <p:cNvSpPr>
            <a:spLocks noGrp="1"/>
          </p:cNvSpPr>
          <p:nvPr>
            <p:ph type="ctrTitle"/>
          </p:nvPr>
        </p:nvSpPr>
        <p:spPr/>
        <p:txBody>
          <a:bodyPr/>
          <a:lstStyle/>
          <a:p>
            <a:r>
              <a:rPr lang="pt-BR" dirty="0"/>
              <a:t>MANEJO DOS ANTICOAGULANTES</a:t>
            </a:r>
          </a:p>
        </p:txBody>
      </p:sp>
      <p:pic>
        <p:nvPicPr>
          <p:cNvPr id="4" name="Imagem 3">
            <a:extLst>
              <a:ext uri="{FF2B5EF4-FFF2-40B4-BE49-F238E27FC236}">
                <a16:creationId xmlns:a16="http://schemas.microsoft.com/office/drawing/2014/main" id="{5B9187E4-80BB-7211-7105-9646173A9630}"/>
              </a:ext>
            </a:extLst>
          </p:cNvPr>
          <p:cNvPicPr>
            <a:picLocks noChangeAspect="1"/>
          </p:cNvPicPr>
          <p:nvPr/>
        </p:nvPicPr>
        <p:blipFill>
          <a:blip r:embed="rId3"/>
          <a:stretch>
            <a:fillRect/>
          </a:stretch>
        </p:blipFill>
        <p:spPr>
          <a:xfrm>
            <a:off x="1591734" y="1160206"/>
            <a:ext cx="8715282" cy="5363961"/>
          </a:xfrm>
          <a:prstGeom prst="rect">
            <a:avLst/>
          </a:prstGeom>
        </p:spPr>
      </p:pic>
    </p:spTree>
    <p:extLst>
      <p:ext uri="{BB962C8B-B14F-4D97-AF65-F5344CB8AC3E}">
        <p14:creationId xmlns:p14="http://schemas.microsoft.com/office/powerpoint/2010/main" val="2248464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a:t>Trajeto da biópsia</a:t>
            </a:r>
            <a:endParaRPr lang="pt-BR" dirty="0"/>
          </a:p>
        </p:txBody>
      </p:sp>
      <p:sp>
        <p:nvSpPr>
          <p:cNvPr id="3" name="Espaço Reservado para Conteúdo 2"/>
          <p:cNvSpPr>
            <a:spLocks noGrp="1"/>
          </p:cNvSpPr>
          <p:nvPr>
            <p:ph type="body" sz="quarter" idx="10"/>
          </p:nvPr>
        </p:nvSpPr>
        <p:spPr>
          <a:xfrm>
            <a:off x="546100" y="1557359"/>
            <a:ext cx="11150600" cy="4876392"/>
          </a:xfrm>
        </p:spPr>
        <p:txBody>
          <a:bodyPr/>
          <a:lstStyle/>
          <a:p>
            <a:r>
              <a:rPr lang="pt-BR" dirty="0"/>
              <a:t>Se houver mais de uma lesão candidata a biópsia, a lesão preferida é geralmente a maior ou a mais superficial</a:t>
            </a:r>
          </a:p>
          <a:p>
            <a:r>
              <a:rPr lang="pt-BR" dirty="0">
                <a:effectLst>
                  <a:outerShdw blurRad="38100" dist="38100" dir="2700000" algn="tl">
                    <a:srgbClr val="000000">
                      <a:alpha val="43137"/>
                    </a:srgbClr>
                  </a:outerShdw>
                </a:effectLst>
              </a:rPr>
              <a:t>Deve-se direcionar a biópsia para:</a:t>
            </a:r>
          </a:p>
          <a:p>
            <a:pPr marL="800123" lvl="1" indent="-342900" algn="l">
              <a:buFont typeface="Arial" panose="020B0604020202020204" pitchFamily="34" charset="0"/>
              <a:buChar char="•"/>
            </a:pPr>
            <a:r>
              <a:rPr lang="pt-BR" sz="2000" dirty="0">
                <a:solidFill>
                  <a:srgbClr val="565755"/>
                </a:solidFill>
              </a:rPr>
              <a:t>Áreas sólidas</a:t>
            </a:r>
          </a:p>
          <a:p>
            <a:pPr marL="800123" lvl="1" indent="-342900" algn="l">
              <a:buFont typeface="Arial" panose="020B0604020202020204" pitchFamily="34" charset="0"/>
              <a:buChar char="•"/>
            </a:pPr>
            <a:r>
              <a:rPr lang="pt-BR" sz="2000" dirty="0">
                <a:solidFill>
                  <a:srgbClr val="565755"/>
                </a:solidFill>
              </a:rPr>
              <a:t>Áreas com realce ou </a:t>
            </a:r>
            <a:r>
              <a:rPr lang="pt-BR" sz="2000" dirty="0" err="1">
                <a:solidFill>
                  <a:srgbClr val="565755"/>
                </a:solidFill>
              </a:rPr>
              <a:t>hipervasculares</a:t>
            </a:r>
            <a:r>
              <a:rPr lang="pt-BR" sz="2000" dirty="0">
                <a:solidFill>
                  <a:srgbClr val="565755"/>
                </a:solidFill>
              </a:rPr>
              <a:t> </a:t>
            </a:r>
          </a:p>
          <a:p>
            <a:pPr marL="800123" lvl="1" indent="-342900" algn="l">
              <a:buFont typeface="Arial" panose="020B0604020202020204" pitchFamily="34" charset="0"/>
              <a:buChar char="•"/>
            </a:pPr>
            <a:r>
              <a:rPr lang="pt-BR" sz="2000" dirty="0">
                <a:solidFill>
                  <a:srgbClr val="565755"/>
                </a:solidFill>
              </a:rPr>
              <a:t>Componentes de partes moles de lesões ósseas</a:t>
            </a:r>
          </a:p>
          <a:p>
            <a:pPr marL="800123" lvl="1" indent="-342900" algn="l">
              <a:buFont typeface="Arial" panose="020B0604020202020204" pitchFamily="34" charset="0"/>
              <a:buChar char="•"/>
            </a:pPr>
            <a:r>
              <a:rPr lang="pt-BR" sz="2000" dirty="0">
                <a:solidFill>
                  <a:srgbClr val="565755"/>
                </a:solidFill>
              </a:rPr>
              <a:t>Evitar áreas císticas ou necróticas</a:t>
            </a:r>
            <a:endParaRPr lang="pt-BR" sz="2000" baseline="30000" dirty="0">
              <a:solidFill>
                <a:srgbClr val="565755"/>
              </a:solidFill>
            </a:endParaRPr>
          </a:p>
          <a:p>
            <a:r>
              <a:rPr lang="pt-BR" kern="0" dirty="0">
                <a:effectLst>
                  <a:outerShdw blurRad="38100" dist="38100" dir="2700000" algn="tl">
                    <a:srgbClr val="000000">
                      <a:alpha val="43137"/>
                    </a:srgbClr>
                  </a:outerShdw>
                </a:effectLst>
              </a:rPr>
              <a:t>Caminho mais curto reduz o dano tecidual</a:t>
            </a:r>
          </a:p>
          <a:p>
            <a:r>
              <a:rPr lang="pt-BR" kern="0" dirty="0">
                <a:effectLst>
                  <a:outerShdw blurRad="38100" dist="38100" dir="2700000" algn="tl">
                    <a:srgbClr val="000000">
                      <a:alpha val="43137"/>
                    </a:srgbClr>
                  </a:outerShdw>
                </a:effectLst>
              </a:rPr>
              <a:t>Evitar </a:t>
            </a:r>
          </a:p>
          <a:p>
            <a:pPr marL="800123" lvl="1" indent="-342900" algn="l">
              <a:buFont typeface="Arial" panose="020B0604020202020204" pitchFamily="34" charset="0"/>
              <a:buChar char="•"/>
            </a:pPr>
            <a:r>
              <a:rPr lang="pt-BR" sz="2000" kern="0" dirty="0">
                <a:solidFill>
                  <a:srgbClr val="565755"/>
                </a:solidFill>
              </a:rPr>
              <a:t>Estruturas </a:t>
            </a:r>
            <a:r>
              <a:rPr lang="pt-BR" sz="2000" kern="0" dirty="0" err="1">
                <a:solidFill>
                  <a:srgbClr val="565755"/>
                </a:solidFill>
              </a:rPr>
              <a:t>vasculonervosas</a:t>
            </a:r>
            <a:r>
              <a:rPr lang="pt-BR" sz="2000" kern="0" dirty="0">
                <a:solidFill>
                  <a:srgbClr val="565755"/>
                </a:solidFill>
              </a:rPr>
              <a:t>, viscerais e tendíneas </a:t>
            </a:r>
          </a:p>
          <a:p>
            <a:pPr marL="800123" lvl="1" indent="-342900" algn="l">
              <a:buFont typeface="Arial" panose="020B0604020202020204" pitchFamily="34" charset="0"/>
              <a:buChar char="•"/>
            </a:pPr>
            <a:r>
              <a:rPr lang="pt-BR" sz="2000" kern="0" dirty="0">
                <a:solidFill>
                  <a:srgbClr val="565755"/>
                </a:solidFill>
              </a:rPr>
              <a:t>Percorrer um compartimento não afetado </a:t>
            </a:r>
          </a:p>
          <a:p>
            <a:pPr marL="800123" lvl="1" indent="-342900" algn="l">
              <a:buFont typeface="Arial" panose="020B0604020202020204" pitchFamily="34" charset="0"/>
              <a:buChar char="•"/>
            </a:pPr>
            <a:r>
              <a:rPr lang="pt-BR" sz="2000" kern="0" dirty="0">
                <a:solidFill>
                  <a:srgbClr val="565755"/>
                </a:solidFill>
              </a:rPr>
              <a:t>Biopsiar o lado da lesão livre de tamponamento</a:t>
            </a:r>
          </a:p>
          <a:p>
            <a:endParaRPr lang="pt-BR" dirty="0"/>
          </a:p>
          <a:p>
            <a:endParaRPr lang="pt-B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n-US" dirty="0" err="1"/>
              <a:t>Introdução</a:t>
            </a:r>
            <a:r>
              <a:rPr lang="en-US" dirty="0"/>
              <a:t> – </a:t>
            </a:r>
            <a:r>
              <a:rPr lang="en-US" dirty="0" err="1"/>
              <a:t>Pré</a:t>
            </a:r>
            <a:r>
              <a:rPr lang="en-US" dirty="0"/>
              <a:t>-consulta</a:t>
            </a:r>
          </a:p>
        </p:txBody>
      </p:sp>
      <p:pic>
        <p:nvPicPr>
          <p:cNvPr id="7" name="Imagem 6">
            <a:extLst>
              <a:ext uri="{FF2B5EF4-FFF2-40B4-BE49-F238E27FC236}">
                <a16:creationId xmlns:a16="http://schemas.microsoft.com/office/drawing/2014/main" id="{341D7461-316C-DCCE-740D-DF68D0D3E2C6}"/>
              </a:ext>
            </a:extLst>
          </p:cNvPr>
          <p:cNvPicPr>
            <a:picLocks noChangeAspect="1"/>
          </p:cNvPicPr>
          <p:nvPr/>
        </p:nvPicPr>
        <p:blipFill rotWithShape="1">
          <a:blip r:embed="rId3"/>
          <a:srcRect l="5128" t="2495" r="6874" b="39938"/>
          <a:stretch/>
        </p:blipFill>
        <p:spPr>
          <a:xfrm>
            <a:off x="65620" y="1260564"/>
            <a:ext cx="6055780" cy="3969389"/>
          </a:xfrm>
          <a:prstGeom prst="rect">
            <a:avLst/>
          </a:prstGeom>
        </p:spPr>
      </p:pic>
      <p:sp>
        <p:nvSpPr>
          <p:cNvPr id="8" name="CaixaDeTexto 7">
            <a:extLst>
              <a:ext uri="{FF2B5EF4-FFF2-40B4-BE49-F238E27FC236}">
                <a16:creationId xmlns:a16="http://schemas.microsoft.com/office/drawing/2014/main" id="{4AF1892D-3631-5FDD-DCFB-8F513600ADDC}"/>
              </a:ext>
            </a:extLst>
          </p:cNvPr>
          <p:cNvSpPr txBox="1"/>
          <p:nvPr/>
        </p:nvSpPr>
        <p:spPr>
          <a:xfrm>
            <a:off x="7032104" y="6347648"/>
            <a:ext cx="7157838"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err="1">
                <a:ln>
                  <a:noFill/>
                </a:ln>
                <a:solidFill>
                  <a:srgbClr val="000000"/>
                </a:solidFill>
                <a:effectLst/>
                <a:uLnTx/>
                <a:uFillTx/>
                <a:latin typeface="Calibri" panose="020F0502020204030204"/>
                <a:ea typeface="+mn-ea"/>
                <a:cs typeface="+mn-cs"/>
              </a:rPr>
              <a:t>Semin</a:t>
            </a:r>
            <a:r>
              <a:rPr kumimoji="0" lang="pt-BR" sz="12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pt-BR" sz="1200" b="0" i="0" u="none" strike="noStrike" kern="1200" cap="none" spc="0" normalizeH="0" baseline="0" noProof="0" dirty="0" err="1">
                <a:ln>
                  <a:noFill/>
                </a:ln>
                <a:solidFill>
                  <a:srgbClr val="000000"/>
                </a:solidFill>
                <a:effectLst/>
                <a:uLnTx/>
                <a:uFillTx/>
                <a:latin typeface="Calibri" panose="020F0502020204030204"/>
                <a:ea typeface="+mn-ea"/>
                <a:cs typeface="+mn-cs"/>
              </a:rPr>
              <a:t>Intervent</a:t>
            </a:r>
            <a:r>
              <a:rPr kumimoji="0" lang="pt-BR" sz="1200" b="0" i="0" u="none" strike="noStrike" kern="1200" cap="none" spc="0" normalizeH="0" baseline="0" noProof="0" dirty="0">
                <a:ln>
                  <a:noFill/>
                </a:ln>
                <a:solidFill>
                  <a:srgbClr val="000000"/>
                </a:solidFill>
                <a:effectLst/>
                <a:uLnTx/>
                <a:uFillTx/>
                <a:latin typeface="Calibri" panose="020F0502020204030204"/>
                <a:ea typeface="+mn-ea"/>
                <a:cs typeface="+mn-cs"/>
              </a:rPr>
              <a:t> Radiol. 2015 </a:t>
            </a:r>
            <a:r>
              <a:rPr kumimoji="0" lang="pt-BR" sz="1200" b="0" i="0" u="none" strike="noStrike" kern="1200" cap="none" spc="0" normalizeH="0" baseline="0" noProof="0" dirty="0" err="1">
                <a:ln>
                  <a:noFill/>
                </a:ln>
                <a:solidFill>
                  <a:srgbClr val="000000"/>
                </a:solidFill>
                <a:effectLst/>
                <a:uLnTx/>
                <a:uFillTx/>
                <a:latin typeface="Calibri" panose="020F0502020204030204"/>
                <a:ea typeface="+mn-ea"/>
                <a:cs typeface="+mn-cs"/>
              </a:rPr>
              <a:t>Jun</a:t>
            </a:r>
            <a:r>
              <a:rPr kumimoji="0" lang="pt-BR" sz="1200" b="0" i="0" u="none" strike="noStrike" kern="1200" cap="none" spc="0" normalizeH="0" baseline="0" noProof="0" dirty="0">
                <a:ln>
                  <a:noFill/>
                </a:ln>
                <a:solidFill>
                  <a:srgbClr val="000000"/>
                </a:solidFill>
                <a:effectLst/>
                <a:uLnTx/>
                <a:uFillTx/>
                <a:latin typeface="Calibri" panose="020F0502020204030204"/>
                <a:ea typeface="+mn-ea"/>
                <a:cs typeface="+mn-cs"/>
              </a:rPr>
              <a:t>; 32(2): 163–173. </a:t>
            </a:r>
          </a:p>
        </p:txBody>
      </p:sp>
      <p:pic>
        <p:nvPicPr>
          <p:cNvPr id="9" name="Imagem 8">
            <a:extLst>
              <a:ext uri="{FF2B5EF4-FFF2-40B4-BE49-F238E27FC236}">
                <a16:creationId xmlns:a16="http://schemas.microsoft.com/office/drawing/2014/main" id="{554647EB-3FAD-D38D-52BF-6E7F2D156E17}"/>
              </a:ext>
            </a:extLst>
          </p:cNvPr>
          <p:cNvPicPr>
            <a:picLocks noChangeAspect="1"/>
          </p:cNvPicPr>
          <p:nvPr/>
        </p:nvPicPr>
        <p:blipFill rotWithShape="1">
          <a:blip r:embed="rId3"/>
          <a:srcRect l="5178" t="60062" r="7084" b="13603"/>
          <a:stretch/>
        </p:blipFill>
        <p:spPr>
          <a:xfrm>
            <a:off x="4968541" y="4153646"/>
            <a:ext cx="7157839" cy="2152614"/>
          </a:xfrm>
          <a:prstGeom prst="rect">
            <a:avLst/>
          </a:prstGeom>
        </p:spPr>
      </p:pic>
      <p:pic>
        <p:nvPicPr>
          <p:cNvPr id="10" name="Imagem 9">
            <a:extLst>
              <a:ext uri="{FF2B5EF4-FFF2-40B4-BE49-F238E27FC236}">
                <a16:creationId xmlns:a16="http://schemas.microsoft.com/office/drawing/2014/main" id="{893E8491-61A3-DE0C-3250-DFB80175199C}"/>
              </a:ext>
            </a:extLst>
          </p:cNvPr>
          <p:cNvPicPr>
            <a:picLocks noChangeAspect="1"/>
          </p:cNvPicPr>
          <p:nvPr/>
        </p:nvPicPr>
        <p:blipFill rotWithShape="1">
          <a:blip r:embed="rId3"/>
          <a:srcRect t="87249" r="2353" b="1"/>
          <a:stretch/>
        </p:blipFill>
        <p:spPr>
          <a:xfrm>
            <a:off x="2639616" y="8246832"/>
            <a:ext cx="6244371" cy="816940"/>
          </a:xfrm>
          <a:prstGeom prst="rect">
            <a:avLst/>
          </a:prstGeom>
        </p:spPr>
      </p:pic>
    </p:spTree>
    <p:extLst>
      <p:ext uri="{BB962C8B-B14F-4D97-AF65-F5344CB8AC3E}">
        <p14:creationId xmlns:p14="http://schemas.microsoft.com/office/powerpoint/2010/main" val="153124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9093183-9B3B-FA20-1672-EA3AE1CE2623}"/>
              </a:ext>
            </a:extLst>
          </p:cNvPr>
          <p:cNvSpPr txBox="1">
            <a:spLocks noChangeArrowheads="1"/>
          </p:cNvSpPr>
          <p:nvPr/>
        </p:nvSpPr>
        <p:spPr>
          <a:xfrm>
            <a:off x="1866900" y="304800"/>
            <a:ext cx="8458200" cy="1143000"/>
          </a:xfrm>
          <a:prstGeom prst="rect">
            <a:avLst/>
          </a:prstGeom>
        </p:spPr>
        <p:txBody>
          <a:bodyPr/>
          <a:lstStyle>
            <a:lvl1pPr algn="l" defTabSz="914446"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pt-BR" sz="4400" b="0" i="0" u="none" strike="noStrike" kern="1200" cap="none" spc="0" normalizeH="0" baseline="0" noProof="0" dirty="0">
                <a:ln>
                  <a:noFill/>
                </a:ln>
                <a:solidFill>
                  <a:prstClr val="white"/>
                </a:solidFill>
                <a:effectLst/>
                <a:uLnTx/>
                <a:uFillTx/>
                <a:latin typeface="Calibri" panose="020F0502020204030204"/>
                <a:ea typeface="+mj-ea"/>
                <a:cs typeface="+mj-cs"/>
              </a:rPr>
              <a:t>Orientação Biópsia</a:t>
            </a:r>
          </a:p>
        </p:txBody>
      </p:sp>
      <p:pic>
        <p:nvPicPr>
          <p:cNvPr id="3" name="Picture 3" descr="Renata Turra9">
            <a:extLst>
              <a:ext uri="{FF2B5EF4-FFF2-40B4-BE49-F238E27FC236}">
                <a16:creationId xmlns:a16="http://schemas.microsoft.com/office/drawing/2014/main" id="{7A85CB9B-47D7-C6B9-020D-12CFE5F4CE01}"/>
              </a:ext>
            </a:extLst>
          </p:cNvPr>
          <p:cNvPicPr>
            <a:picLocks noChangeAspect="1" noChangeArrowheads="1"/>
          </p:cNvPicPr>
          <p:nvPr/>
        </p:nvPicPr>
        <p:blipFill>
          <a:blip r:embed="rId2"/>
          <a:srcRect/>
          <a:stretch>
            <a:fillRect/>
          </a:stretch>
        </p:blipFill>
        <p:spPr>
          <a:xfrm>
            <a:off x="2601913" y="1949450"/>
            <a:ext cx="2947987" cy="4216400"/>
          </a:xfrm>
          <a:prstGeom prst="rect">
            <a:avLst/>
          </a:prstGeom>
        </p:spPr>
      </p:pic>
      <p:pic>
        <p:nvPicPr>
          <p:cNvPr id="4" name="Picture 4" descr="Renata Turra10">
            <a:extLst>
              <a:ext uri="{FF2B5EF4-FFF2-40B4-BE49-F238E27FC236}">
                <a16:creationId xmlns:a16="http://schemas.microsoft.com/office/drawing/2014/main" id="{5FAC67CC-43B0-16DD-32BB-FCEE92CD1677}"/>
              </a:ext>
            </a:extLst>
          </p:cNvPr>
          <p:cNvPicPr>
            <a:picLocks noChangeAspect="1" noChangeArrowheads="1"/>
          </p:cNvPicPr>
          <p:nvPr/>
        </p:nvPicPr>
        <p:blipFill>
          <a:blip r:embed="rId3"/>
          <a:srcRect/>
          <a:stretch>
            <a:fillRect/>
          </a:stretch>
        </p:blipFill>
        <p:spPr>
          <a:xfrm>
            <a:off x="6564313" y="1949450"/>
            <a:ext cx="2947987" cy="4216400"/>
          </a:xfrm>
          <a:prstGeom prst="rect">
            <a:avLst/>
          </a:prstGeom>
        </p:spPr>
      </p:pic>
    </p:spTree>
    <p:extLst>
      <p:ext uri="{BB962C8B-B14F-4D97-AF65-F5344CB8AC3E}">
        <p14:creationId xmlns:p14="http://schemas.microsoft.com/office/powerpoint/2010/main" val="30759709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tbiopsia1 copy">
            <a:extLst>
              <a:ext uri="{FF2B5EF4-FFF2-40B4-BE49-F238E27FC236}">
                <a16:creationId xmlns:a16="http://schemas.microsoft.com/office/drawing/2014/main" id="{14ECD481-BA07-FBD4-2166-33F208DF04A6}"/>
              </a:ext>
            </a:extLst>
          </p:cNvPr>
          <p:cNvPicPr>
            <a:picLocks noChangeAspect="1" noChangeArrowheads="1"/>
          </p:cNvPicPr>
          <p:nvPr/>
        </p:nvPicPr>
        <p:blipFill>
          <a:blip r:embed="rId2"/>
          <a:srcRect l="9062" t="30139" r="12187"/>
          <a:stretch>
            <a:fillRect/>
          </a:stretch>
        </p:blipFill>
        <p:spPr>
          <a:xfrm>
            <a:off x="910330" y="2353691"/>
            <a:ext cx="5107607" cy="3903218"/>
          </a:xfrm>
          <a:prstGeom prst="rect">
            <a:avLst/>
          </a:prstGeom>
        </p:spPr>
      </p:pic>
      <p:pic>
        <p:nvPicPr>
          <p:cNvPr id="4" name="Picture 4" descr="Figura1">
            <a:extLst>
              <a:ext uri="{FF2B5EF4-FFF2-40B4-BE49-F238E27FC236}">
                <a16:creationId xmlns:a16="http://schemas.microsoft.com/office/drawing/2014/main" id="{18F4C8BB-6BFE-C0A7-337B-8F8E8D366540}"/>
              </a:ext>
            </a:extLst>
          </p:cNvPr>
          <p:cNvPicPr>
            <a:picLocks noChangeAspect="1" noChangeArrowheads="1"/>
          </p:cNvPicPr>
          <p:nvPr/>
        </p:nvPicPr>
        <p:blipFill>
          <a:blip r:embed="rId3"/>
          <a:srcRect/>
          <a:stretch>
            <a:fillRect/>
          </a:stretch>
        </p:blipFill>
        <p:spPr>
          <a:xfrm>
            <a:off x="6643296" y="2353691"/>
            <a:ext cx="5107606" cy="3903218"/>
          </a:xfrm>
          <a:prstGeom prst="rect">
            <a:avLst/>
          </a:prstGeom>
        </p:spPr>
      </p:pic>
      <p:sp>
        <p:nvSpPr>
          <p:cNvPr id="5" name="Rectangle 2">
            <a:extLst>
              <a:ext uri="{FF2B5EF4-FFF2-40B4-BE49-F238E27FC236}">
                <a16:creationId xmlns:a16="http://schemas.microsoft.com/office/drawing/2014/main" id="{B7C255CC-8B93-6ABB-F55A-572A15BCAD92}"/>
              </a:ext>
            </a:extLst>
          </p:cNvPr>
          <p:cNvSpPr txBox="1">
            <a:spLocks noChangeArrowheads="1"/>
          </p:cNvSpPr>
          <p:nvPr/>
        </p:nvSpPr>
        <p:spPr>
          <a:xfrm>
            <a:off x="1866900" y="304800"/>
            <a:ext cx="8458200" cy="1143000"/>
          </a:xfrm>
          <a:prstGeom prst="rect">
            <a:avLst/>
          </a:prstGeom>
        </p:spPr>
        <p:txBody>
          <a:bodyPr/>
          <a:lstStyle>
            <a:lvl1pPr algn="l" defTabSz="914446"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pt-BR" sz="4400" b="0" i="0" u="none" strike="noStrike" kern="1200" cap="none" spc="0" normalizeH="0" baseline="0" noProof="0" dirty="0">
                <a:ln>
                  <a:noFill/>
                </a:ln>
                <a:solidFill>
                  <a:prstClr val="white"/>
                </a:solidFill>
                <a:effectLst/>
                <a:uLnTx/>
                <a:uFillTx/>
                <a:latin typeface="Calibri" panose="020F0502020204030204"/>
                <a:ea typeface="+mj-ea"/>
                <a:cs typeface="+mj-cs"/>
              </a:rPr>
              <a:t>Orientação Biópsia</a:t>
            </a:r>
          </a:p>
        </p:txBody>
      </p:sp>
    </p:spTree>
    <p:extLst>
      <p:ext uri="{BB962C8B-B14F-4D97-AF65-F5344CB8AC3E}">
        <p14:creationId xmlns:p14="http://schemas.microsoft.com/office/powerpoint/2010/main" val="382339307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mg0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264811" y="1511559"/>
            <a:ext cx="4686693" cy="3556608"/>
          </a:xfrm>
          <a:prstGeom prst="rect">
            <a:avLst/>
          </a:prstGeom>
          <a:noFill/>
          <a:ln>
            <a:noFill/>
          </a:ln>
        </p:spPr>
      </p:pic>
      <p:pic>
        <p:nvPicPr>
          <p:cNvPr id="3" name="Imagem 2" descr="img006"/>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5873803" y="1511559"/>
            <a:ext cx="4686693" cy="3556608"/>
          </a:xfrm>
          <a:prstGeom prst="rect">
            <a:avLst/>
          </a:prstGeom>
          <a:noFill/>
          <a:ln>
            <a:noFill/>
          </a:ln>
        </p:spPr>
      </p:pic>
      <p:sp>
        <p:nvSpPr>
          <p:cNvPr id="4" name="CaixaDeTexto 3">
            <a:extLst>
              <a:ext uri="{FF2B5EF4-FFF2-40B4-BE49-F238E27FC236}">
                <a16:creationId xmlns:a16="http://schemas.microsoft.com/office/drawing/2014/main" id="{6416FA97-567F-A9C9-A0CB-BD1F3A150991}"/>
              </a:ext>
            </a:extLst>
          </p:cNvPr>
          <p:cNvSpPr txBox="1"/>
          <p:nvPr/>
        </p:nvSpPr>
        <p:spPr>
          <a:xfrm>
            <a:off x="531845" y="363894"/>
            <a:ext cx="49545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Posicionamento:</a:t>
            </a:r>
          </a:p>
        </p:txBody>
      </p:sp>
    </p:spTree>
    <p:extLst>
      <p:ext uri="{BB962C8B-B14F-4D97-AF65-F5344CB8AC3E}">
        <p14:creationId xmlns:p14="http://schemas.microsoft.com/office/powerpoint/2010/main" val="2956500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9">
            <a:extLst>
              <a:ext uri="{FF2B5EF4-FFF2-40B4-BE49-F238E27FC236}">
                <a16:creationId xmlns:a16="http://schemas.microsoft.com/office/drawing/2014/main" id="{51C3EF44-AF61-112E-C22E-659BF5903FB3}"/>
              </a:ext>
            </a:extLst>
          </p:cNvPr>
          <p:cNvSpPr txBox="1"/>
          <p:nvPr/>
        </p:nvSpPr>
        <p:spPr>
          <a:xfrm>
            <a:off x="593743" y="5594596"/>
            <a:ext cx="10441160" cy="646331"/>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Lesão lítica no quinto arco costal, biopsiada com agulha 11G. Imagens de TC axial mostram o trajeto tangencial da agulha. A lesão estava relacionada a </a:t>
            </a:r>
            <a:r>
              <a:rPr kumimoji="0" lang="pt-BR"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mieloma</a:t>
            </a:r>
            <a:r>
              <a:rPr kumimoji="0" lang="pt-B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múltiplo.</a:t>
            </a:r>
          </a:p>
        </p:txBody>
      </p:sp>
      <p:pic>
        <p:nvPicPr>
          <p:cNvPr id="2" name="Picture 2">
            <a:extLst>
              <a:ext uri="{FF2B5EF4-FFF2-40B4-BE49-F238E27FC236}">
                <a16:creationId xmlns:a16="http://schemas.microsoft.com/office/drawing/2014/main" id="{8AFBFDA2-5DB9-F319-3371-360488F925C3}"/>
              </a:ext>
            </a:extLst>
          </p:cNvPr>
          <p:cNvPicPr>
            <a:picLocks noChangeAspect="1" noChangeArrowheads="1"/>
          </p:cNvPicPr>
          <p:nvPr/>
        </p:nvPicPr>
        <p:blipFill>
          <a:blip r:embed="rId2" cstate="print"/>
          <a:srcRect/>
          <a:stretch>
            <a:fillRect/>
          </a:stretch>
        </p:blipFill>
        <p:spPr bwMode="auto">
          <a:xfrm>
            <a:off x="115834" y="1303395"/>
            <a:ext cx="4237149" cy="3795512"/>
          </a:xfrm>
          <a:prstGeom prst="rect">
            <a:avLst/>
          </a:prstGeom>
          <a:noFill/>
          <a:ln w="9525">
            <a:noFill/>
            <a:miter lim="800000"/>
            <a:headEnd/>
            <a:tailEnd/>
          </a:ln>
        </p:spPr>
      </p:pic>
      <p:pic>
        <p:nvPicPr>
          <p:cNvPr id="3" name="Picture 2">
            <a:extLst>
              <a:ext uri="{FF2B5EF4-FFF2-40B4-BE49-F238E27FC236}">
                <a16:creationId xmlns:a16="http://schemas.microsoft.com/office/drawing/2014/main" id="{545BE566-B674-07B7-0DD9-721C268FE9F7}"/>
              </a:ext>
            </a:extLst>
          </p:cNvPr>
          <p:cNvPicPr>
            <a:picLocks noChangeAspect="1" noChangeArrowheads="1"/>
          </p:cNvPicPr>
          <p:nvPr/>
        </p:nvPicPr>
        <p:blipFill rotWithShape="1">
          <a:blip r:embed="rId3" cstate="print"/>
          <a:srcRect l="16016" t="9350" r="12142"/>
          <a:stretch/>
        </p:blipFill>
        <p:spPr bwMode="auto">
          <a:xfrm>
            <a:off x="4266054" y="1022872"/>
            <a:ext cx="3659891" cy="4323879"/>
          </a:xfrm>
          <a:prstGeom prst="rect">
            <a:avLst/>
          </a:prstGeom>
          <a:noFill/>
          <a:ln w="9525">
            <a:noFill/>
            <a:miter lim="800000"/>
            <a:headEnd/>
            <a:tailEnd/>
          </a:ln>
        </p:spPr>
      </p:pic>
      <p:pic>
        <p:nvPicPr>
          <p:cNvPr id="4" name="Picture 2">
            <a:extLst>
              <a:ext uri="{FF2B5EF4-FFF2-40B4-BE49-F238E27FC236}">
                <a16:creationId xmlns:a16="http://schemas.microsoft.com/office/drawing/2014/main" id="{C4294903-52A4-E9E2-AD57-289C1B53C883}"/>
              </a:ext>
            </a:extLst>
          </p:cNvPr>
          <p:cNvPicPr>
            <a:picLocks noChangeAspect="1" noChangeArrowheads="1"/>
          </p:cNvPicPr>
          <p:nvPr/>
        </p:nvPicPr>
        <p:blipFill rotWithShape="1">
          <a:blip r:embed="rId4" cstate="print"/>
          <a:srcRect l="13543" r="18738"/>
          <a:stretch/>
        </p:blipFill>
        <p:spPr bwMode="auto">
          <a:xfrm>
            <a:off x="8112224" y="1531243"/>
            <a:ext cx="3301574" cy="3795513"/>
          </a:xfrm>
          <a:prstGeom prst="rect">
            <a:avLst/>
          </a:prstGeom>
          <a:noFill/>
          <a:ln w="9525">
            <a:noFill/>
            <a:miter lim="800000"/>
            <a:headEnd/>
            <a:tailEnd/>
          </a:ln>
        </p:spPr>
      </p:pic>
    </p:spTree>
    <p:extLst>
      <p:ext uri="{BB962C8B-B14F-4D97-AF65-F5344CB8AC3E}">
        <p14:creationId xmlns:p14="http://schemas.microsoft.com/office/powerpoint/2010/main" val="930389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47665" y="0"/>
            <a:ext cx="7013110" cy="970384"/>
          </a:xfrm>
        </p:spPr>
        <p:txBody>
          <a:bodyPr>
            <a:normAutofit/>
          </a:bodyPr>
          <a:lstStyle/>
          <a:p>
            <a:r>
              <a:rPr lang="en-US" sz="4000" dirty="0" err="1">
                <a:effectLst>
                  <a:outerShdw blurRad="38100" dist="38100" dir="2700000" algn="tl">
                    <a:srgbClr val="000000">
                      <a:alpha val="43137"/>
                    </a:srgbClr>
                  </a:outerShdw>
                </a:effectLst>
              </a:rPr>
              <a:t>Técnicas</a:t>
            </a:r>
            <a:r>
              <a:rPr lang="en-US" sz="4000" dirty="0">
                <a:effectLst>
                  <a:outerShdw blurRad="38100" dist="38100" dir="2700000" algn="tl">
                    <a:srgbClr val="000000">
                      <a:alpha val="43137"/>
                    </a:srgbClr>
                  </a:outerShdw>
                </a:effectLst>
              </a:rPr>
              <a:t>:</a:t>
            </a:r>
          </a:p>
        </p:txBody>
      </p:sp>
      <p:sp>
        <p:nvSpPr>
          <p:cNvPr id="3" name="Espaço Reservado para Texto 2"/>
          <p:cNvSpPr>
            <a:spLocks noGrp="1"/>
          </p:cNvSpPr>
          <p:nvPr>
            <p:ph type="body" sz="quarter" idx="10"/>
          </p:nvPr>
        </p:nvSpPr>
        <p:spPr/>
        <p:txBody>
          <a:bodyPr>
            <a:normAutofit/>
          </a:bodyPr>
          <a:lstStyle/>
          <a:p>
            <a:pPr algn="just">
              <a:lnSpc>
                <a:spcPct val="100000"/>
              </a:lnSpc>
            </a:pPr>
            <a:r>
              <a:rPr lang="pt-BR" sz="2400" dirty="0"/>
              <a:t>A técnica percutânea apresenta alta acurácia diagnóstica, variando entre 70% e 98% quando obtido material com agulha grossa/cortante. </a:t>
            </a:r>
          </a:p>
          <a:p>
            <a:pPr marL="800123" lvl="1" indent="-342900" algn="just">
              <a:lnSpc>
                <a:spcPct val="100000"/>
              </a:lnSpc>
              <a:buFont typeface="Arial" panose="020B0604020202020204" pitchFamily="34" charset="0"/>
              <a:buChar char="•"/>
            </a:pPr>
            <a:r>
              <a:rPr lang="pt-BR" dirty="0">
                <a:solidFill>
                  <a:srgbClr val="565755"/>
                </a:solidFill>
              </a:rPr>
              <a:t>Os resultados são inferiores nas punções com agulhas finas. </a:t>
            </a:r>
          </a:p>
          <a:p>
            <a:pPr algn="just">
              <a:lnSpc>
                <a:spcPct val="100000"/>
              </a:lnSpc>
            </a:pPr>
            <a:r>
              <a:rPr lang="pt-BR" sz="2400" dirty="0"/>
              <a:t>Preocupação quanto ao potencial de disseminação de células tumorais ao longo do trajeto da agulha de biópsia. </a:t>
            </a:r>
          </a:p>
          <a:p>
            <a:pPr marL="800123" lvl="1" indent="-342900" algn="just">
              <a:lnSpc>
                <a:spcPct val="100000"/>
              </a:lnSpc>
              <a:buFont typeface="Arial" panose="020B0604020202020204" pitchFamily="34" charset="0"/>
              <a:buChar char="•"/>
            </a:pPr>
            <a:r>
              <a:rPr lang="pt-BR" dirty="0">
                <a:solidFill>
                  <a:srgbClr val="565755"/>
                </a:solidFill>
              </a:rPr>
              <a:t>A taxa de recorrência local de sarcomas após ressecção cirúrgica é cinco vezes maior quando o trajeto da agulha não é removido no momento da ressecção tumoral (7% versus 38%).</a:t>
            </a:r>
          </a:p>
        </p:txBody>
      </p:sp>
      <p:pic>
        <p:nvPicPr>
          <p:cNvPr id="1026" name="Picture 2">
            <a:extLst>
              <a:ext uri="{FF2B5EF4-FFF2-40B4-BE49-F238E27FC236}">
                <a16:creationId xmlns:a16="http://schemas.microsoft.com/office/drawing/2014/main" id="{993DD46E-F35B-17DB-C246-1540308D1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187"/>
          <a:stretch/>
        </p:blipFill>
        <p:spPr bwMode="auto">
          <a:xfrm>
            <a:off x="7791783" y="4524013"/>
            <a:ext cx="3270930" cy="2031575"/>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8A3A7B04-FB68-1788-D0D9-9DC776C23AE9}"/>
              </a:ext>
            </a:extLst>
          </p:cNvPr>
          <p:cNvSpPr txBox="1"/>
          <p:nvPr/>
        </p:nvSpPr>
        <p:spPr>
          <a:xfrm>
            <a:off x="5525290" y="6231934"/>
            <a:ext cx="220633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srgbClr val="505050"/>
                </a:solidFill>
                <a:effectLst/>
                <a:uLnTx/>
                <a:uFillTx/>
                <a:latin typeface="Lato" panose="020F0502020204030203" pitchFamily="34" charset="0"/>
                <a:ea typeface="+mn-ea"/>
                <a:cs typeface="+mn-cs"/>
              </a:rPr>
              <a:t>10.1594/ECR04/C-493</a:t>
            </a:r>
          </a:p>
        </p:txBody>
      </p:sp>
    </p:spTree>
    <p:extLst>
      <p:ext uri="{BB962C8B-B14F-4D97-AF65-F5344CB8AC3E}">
        <p14:creationId xmlns:p14="http://schemas.microsoft.com/office/powerpoint/2010/main" val="3417106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carefusion.com/Images/Interventional_Specialties/original_jamshidi_carousel-3.jpg"/>
          <p:cNvPicPr>
            <a:picLocks noChangeAspect="1" noChangeArrowheads="1"/>
          </p:cNvPicPr>
          <p:nvPr/>
        </p:nvPicPr>
        <p:blipFill rotWithShape="1">
          <a:blip r:embed="rId2">
            <a:extLst>
              <a:ext uri="{28A0092B-C50C-407E-A947-70E740481C1C}">
                <a14:useLocalDpi xmlns:a14="http://schemas.microsoft.com/office/drawing/2010/main" val="0"/>
              </a:ext>
            </a:extLst>
          </a:blip>
          <a:srcRect t="14814" r="8308" b="15459"/>
          <a:stretch/>
        </p:blipFill>
        <p:spPr bwMode="auto">
          <a:xfrm rot="16200000">
            <a:off x="1141772" y="2579523"/>
            <a:ext cx="5760000" cy="252700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plurivet.pt/frontend/www/fotos/produtos/500273698.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79" t="30310" r="8141" b="29019"/>
          <a:stretch/>
        </p:blipFill>
        <p:spPr bwMode="auto">
          <a:xfrm rot="16200000">
            <a:off x="7124446" y="2497638"/>
            <a:ext cx="5760000" cy="272115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619535" y="978214"/>
            <a:ext cx="2723265" cy="5760000"/>
          </a:xfrm>
          <a:prstGeom prst="rect">
            <a:avLst/>
          </a:prstGeom>
        </p:spPr>
      </p:pic>
      <p:sp>
        <p:nvSpPr>
          <p:cNvPr id="3" name="Título 2">
            <a:extLst>
              <a:ext uri="{FF2B5EF4-FFF2-40B4-BE49-F238E27FC236}">
                <a16:creationId xmlns:a16="http://schemas.microsoft.com/office/drawing/2014/main" id="{20E9DDE2-5550-0D4C-1B18-F76A384AE050}"/>
              </a:ext>
            </a:extLst>
          </p:cNvPr>
          <p:cNvSpPr>
            <a:spLocks noGrp="1"/>
          </p:cNvSpPr>
          <p:nvPr>
            <p:ph type="ctrTitle"/>
          </p:nvPr>
        </p:nvSpPr>
        <p:spPr>
          <a:xfrm>
            <a:off x="32142" y="0"/>
            <a:ext cx="10858233" cy="810754"/>
          </a:xfrm>
        </p:spPr>
        <p:txBody>
          <a:bodyPr/>
          <a:lstStyle/>
          <a:p>
            <a:pPr algn="l"/>
            <a:r>
              <a:rPr lang="pt-BR" dirty="0">
                <a:effectLst>
                  <a:outerShdw blurRad="38100" dist="38100" dir="2700000" algn="tl">
                    <a:srgbClr val="000000">
                      <a:alpha val="43137"/>
                    </a:srgbClr>
                  </a:outerShdw>
                </a:effectLst>
              </a:rPr>
              <a:t>Material: Agulhas</a:t>
            </a:r>
          </a:p>
        </p:txBody>
      </p:sp>
    </p:spTree>
    <p:extLst>
      <p:ext uri="{BB962C8B-B14F-4D97-AF65-F5344CB8AC3E}">
        <p14:creationId xmlns:p14="http://schemas.microsoft.com/office/powerpoint/2010/main" val="202261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srcRect t="10027" b="5307"/>
          <a:stretch/>
        </p:blipFill>
        <p:spPr bwMode="auto">
          <a:xfrm>
            <a:off x="6910789" y="153355"/>
            <a:ext cx="3265511" cy="3240000"/>
          </a:xfrm>
          <a:prstGeom prst="rect">
            <a:avLst/>
          </a:prstGeom>
          <a:noFill/>
          <a:ln w="9525">
            <a:noFill/>
            <a:miter lim="800000"/>
            <a:headEnd/>
            <a:tailEnd/>
          </a:ln>
        </p:spPr>
      </p:pic>
      <p:pic>
        <p:nvPicPr>
          <p:cNvPr id="2053" name="Picture 5"/>
          <p:cNvPicPr>
            <a:picLocks noChangeAspect="1" noChangeArrowheads="1"/>
          </p:cNvPicPr>
          <p:nvPr/>
        </p:nvPicPr>
        <p:blipFill rotWithShape="1">
          <a:blip r:embed="rId3" cstate="print"/>
          <a:srcRect l="6519" t="22058" r="3283" b="25583"/>
          <a:stretch/>
        </p:blipFill>
        <p:spPr bwMode="auto">
          <a:xfrm>
            <a:off x="1703512" y="3459050"/>
            <a:ext cx="4532400" cy="3134636"/>
          </a:xfrm>
          <a:prstGeom prst="rect">
            <a:avLst/>
          </a:prstGeom>
          <a:noFill/>
          <a:ln w="9525">
            <a:noFill/>
            <a:miter lim="800000"/>
            <a:headEnd/>
            <a:tailEnd/>
          </a:ln>
        </p:spPr>
      </p:pic>
      <p:pic>
        <p:nvPicPr>
          <p:cNvPr id="2054" name="Picture 6"/>
          <p:cNvPicPr>
            <a:picLocks noChangeAspect="1" noChangeArrowheads="1"/>
          </p:cNvPicPr>
          <p:nvPr/>
        </p:nvPicPr>
        <p:blipFill rotWithShape="1">
          <a:blip r:embed="rId4" cstate="print"/>
          <a:srcRect t="8092" b="6350"/>
          <a:stretch/>
        </p:blipFill>
        <p:spPr bwMode="auto">
          <a:xfrm>
            <a:off x="7021936" y="3459050"/>
            <a:ext cx="3178520" cy="3240000"/>
          </a:xfrm>
          <a:prstGeom prst="rect">
            <a:avLst/>
          </a:prstGeom>
          <a:noFill/>
          <a:ln w="9525">
            <a:noFill/>
            <a:miter lim="800000"/>
            <a:headEnd/>
            <a:tailEnd/>
          </a:ln>
        </p:spPr>
      </p:pic>
      <p:pic>
        <p:nvPicPr>
          <p:cNvPr id="5" name="Picture 2"/>
          <p:cNvPicPr>
            <a:picLocks noChangeAspect="1" noChangeArrowheads="1"/>
          </p:cNvPicPr>
          <p:nvPr/>
        </p:nvPicPr>
        <p:blipFill rotWithShape="1">
          <a:blip r:embed="rId5" cstate="print"/>
          <a:srcRect l="296" t="23922" r="-296" b="16694"/>
          <a:stretch/>
        </p:blipFill>
        <p:spPr bwMode="auto">
          <a:xfrm>
            <a:off x="1703513" y="153356"/>
            <a:ext cx="4533133" cy="3154633"/>
          </a:xfrm>
          <a:prstGeom prst="rect">
            <a:avLst/>
          </a:prstGeom>
          <a:noFill/>
          <a:ln w="9525">
            <a:noFill/>
            <a:miter lim="800000"/>
            <a:headEnd/>
            <a:tailEnd/>
          </a:ln>
        </p:spPr>
      </p:pic>
    </p:spTree>
    <p:extLst>
      <p:ext uri="{BB962C8B-B14F-4D97-AF65-F5344CB8AC3E}">
        <p14:creationId xmlns:p14="http://schemas.microsoft.com/office/powerpoint/2010/main" val="307431970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pt-BR" b="1" dirty="0">
                <a:effectLst>
                  <a:outerShdw blurRad="38100" dist="38100" dir="2700000" algn="tl">
                    <a:srgbClr val="000000">
                      <a:alpha val="43137"/>
                    </a:srgbClr>
                  </a:outerShdw>
                </a:effectLst>
              </a:rPr>
              <a:t>Introdução: Por que Biopsiar?</a:t>
            </a:r>
            <a:endParaRPr lang="pt-BR" dirty="0">
              <a:effectLst>
                <a:outerShdw blurRad="38100" dist="38100" dir="2700000" algn="tl">
                  <a:srgbClr val="000000">
                    <a:alpha val="43137"/>
                  </a:srgbClr>
                </a:outerShdw>
              </a:effectLst>
            </a:endParaRPr>
          </a:p>
        </p:txBody>
      </p:sp>
      <p:sp>
        <p:nvSpPr>
          <p:cNvPr id="3" name="Espaço Reservado para Conteúdo 2"/>
          <p:cNvSpPr>
            <a:spLocks noGrp="1"/>
          </p:cNvSpPr>
          <p:nvPr>
            <p:ph type="body" sz="quarter" idx="10"/>
          </p:nvPr>
        </p:nvSpPr>
        <p:spPr>
          <a:xfrm>
            <a:off x="306355" y="1362270"/>
            <a:ext cx="11579290" cy="5159828"/>
          </a:xfrm>
        </p:spPr>
        <p:txBody>
          <a:bodyPr>
            <a:normAutofit fontScale="92500"/>
          </a:bodyPr>
          <a:lstStyle/>
          <a:p>
            <a:pPr>
              <a:lnSpc>
                <a:spcPct val="150000"/>
              </a:lnSpc>
            </a:pPr>
            <a:r>
              <a:rPr lang="pt-BR" kern="100" dirty="0">
                <a:effectLst/>
                <a:ea typeface="Calibri" panose="020F0502020204030204" pitchFamily="34" charset="0"/>
                <a:cs typeface="Times New Roman" panose="02020603050405020304" pitchFamily="18" charset="0"/>
              </a:rPr>
              <a:t>O manejo de neoplasias de tecidos moles e ósseos </a:t>
            </a:r>
            <a:r>
              <a:rPr lang="pt-BR" b="1" kern="100" dirty="0">
                <a:effectLst/>
                <a:ea typeface="Calibri" panose="020F0502020204030204" pitchFamily="34" charset="0"/>
                <a:cs typeface="Times New Roman" panose="02020603050405020304" pitchFamily="18" charset="0"/>
              </a:rPr>
              <a:t>depende</a:t>
            </a:r>
            <a:r>
              <a:rPr lang="pt-BR" kern="100" dirty="0">
                <a:effectLst/>
                <a:ea typeface="Calibri" panose="020F0502020204030204" pitchFamily="34" charset="0"/>
                <a:cs typeface="Times New Roman" panose="02020603050405020304" pitchFamily="18" charset="0"/>
              </a:rPr>
              <a:t> de um diagnóstico histológico definitivo. </a:t>
            </a:r>
          </a:p>
          <a:p>
            <a:pPr>
              <a:lnSpc>
                <a:spcPct val="150000"/>
              </a:lnSpc>
            </a:pPr>
            <a:r>
              <a:rPr lang="pt-BR" dirty="0"/>
              <a:t>Várias modalidades de imagem podem ser usadas para guiar biópsias percutâneas musculoesqueléticas, incluindo tomografia computadorizada (TC), ultrassonografia (US), </a:t>
            </a:r>
            <a:r>
              <a:rPr lang="pt-BR" dirty="0" err="1"/>
              <a:t>fluoroscopia</a:t>
            </a:r>
            <a:r>
              <a:rPr lang="pt-BR" dirty="0"/>
              <a:t>(RX) ou ressonância magnética (RM).</a:t>
            </a:r>
          </a:p>
          <a:p>
            <a:pPr>
              <a:lnSpc>
                <a:spcPct val="150000"/>
              </a:lnSpc>
              <a:buNone/>
            </a:pPr>
            <a:r>
              <a:rPr lang="pt-BR" dirty="0">
                <a:effectLst/>
                <a:ea typeface="Calibri" panose="020F0502020204030204" pitchFamily="34" charset="0"/>
                <a:cs typeface="Times New Roman" panose="02020603050405020304" pitchFamily="18" charset="0"/>
              </a:rPr>
              <a:t>O planejamento precipitado da biópsia coloca o paciente em risco aumentado de diagnóstico incorreto, atraso na terapia, procedimentos invasivos repetidos e morbidade substancial.</a:t>
            </a:r>
          </a:p>
          <a:p>
            <a:pPr>
              <a:lnSpc>
                <a:spcPct val="150000"/>
              </a:lnSpc>
              <a:buNone/>
            </a:pPr>
            <a:r>
              <a:rPr lang="pt-BR" dirty="0">
                <a:effectLst/>
                <a:ea typeface="Calibri" panose="020F0502020204030204" pitchFamily="34" charset="0"/>
                <a:cs typeface="Times New Roman" panose="02020603050405020304" pitchFamily="18" charset="0"/>
              </a:rPr>
              <a:t>Compreensão fundamental das principais considerações </a:t>
            </a:r>
            <a:r>
              <a:rPr lang="pt-BR" dirty="0" err="1">
                <a:effectLst/>
                <a:ea typeface="Calibri" panose="020F0502020204030204" pitchFamily="34" charset="0"/>
                <a:cs typeface="Times New Roman" panose="02020603050405020304" pitchFamily="18" charset="0"/>
              </a:rPr>
              <a:t>pré</a:t>
            </a:r>
            <a:r>
              <a:rPr lang="pt-BR" dirty="0">
                <a:effectLst/>
                <a:ea typeface="Calibri" panose="020F0502020204030204" pitchFamily="34" charset="0"/>
                <a:cs typeface="Times New Roman" panose="02020603050405020304" pitchFamily="18" charset="0"/>
              </a:rPr>
              <a:t>-procedimento, </a:t>
            </a:r>
            <a:r>
              <a:rPr lang="pt-BR" dirty="0" err="1">
                <a:effectLst/>
                <a:ea typeface="Calibri" panose="020F0502020204030204" pitchFamily="34" charset="0"/>
                <a:cs typeface="Times New Roman" panose="02020603050405020304" pitchFamily="18" charset="0"/>
              </a:rPr>
              <a:t>peri-procedimento</a:t>
            </a:r>
            <a:r>
              <a:rPr lang="pt-BR" dirty="0">
                <a:effectLst/>
                <a:ea typeface="Calibri" panose="020F0502020204030204" pitchFamily="34" charset="0"/>
                <a:cs typeface="Times New Roman" panose="02020603050405020304" pitchFamily="18" charset="0"/>
              </a:rPr>
              <a:t> e pós-procedimento.</a:t>
            </a:r>
          </a:p>
          <a:p>
            <a:pPr>
              <a:lnSpc>
                <a:spcPct val="150000"/>
              </a:lnSpc>
              <a:buNone/>
            </a:pPr>
            <a:r>
              <a:rPr lang="pt-BR" dirty="0">
                <a:effectLst/>
                <a:ea typeface="Calibri" panose="020F0502020204030204" pitchFamily="34" charset="0"/>
                <a:cs typeface="Times New Roman" panose="02020603050405020304" pitchFamily="18" charset="0"/>
              </a:rPr>
              <a:t>Os resultados da </a:t>
            </a:r>
            <a:r>
              <a:rPr lang="pt-BR" b="1" dirty="0">
                <a:effectLst/>
                <a:ea typeface="Calibri" panose="020F0502020204030204" pitchFamily="34" charset="0"/>
                <a:cs typeface="Times New Roman" panose="02020603050405020304" pitchFamily="18" charset="0"/>
              </a:rPr>
              <a:t>biópsia não diagnóstica </a:t>
            </a:r>
            <a:r>
              <a:rPr lang="pt-BR" dirty="0">
                <a:effectLst/>
                <a:ea typeface="Calibri" panose="020F0502020204030204" pitchFamily="34" charset="0"/>
                <a:cs typeface="Times New Roman" panose="02020603050405020304" pitchFamily="18" charset="0"/>
              </a:rPr>
              <a:t>não são raros e ainda podem ter valor na orientação do tratamento do paciente</a:t>
            </a:r>
            <a:r>
              <a:rPr lang="pt-BR" dirty="0">
                <a:ea typeface="Calibri" panose="020F0502020204030204" pitchFamily="34" charset="0"/>
                <a:cs typeface="Times New Roman" panose="02020603050405020304" pitchFamily="18" charset="0"/>
              </a:rPr>
              <a:t>.</a:t>
            </a:r>
            <a:endParaRPr lang="pt-BR" dirty="0"/>
          </a:p>
          <a:p>
            <a:pPr>
              <a:buNone/>
            </a:pPr>
            <a:endParaRPr lang="pt-BR" dirty="0"/>
          </a:p>
          <a:p>
            <a:endParaRPr lang="pt-B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8F1C654-FB99-7DA1-FD51-45F8720E3AB8}"/>
              </a:ext>
            </a:extLst>
          </p:cNvPr>
          <p:cNvPicPr>
            <a:picLocks noChangeAspect="1"/>
          </p:cNvPicPr>
          <p:nvPr/>
        </p:nvPicPr>
        <p:blipFill rotWithShape="1">
          <a:blip r:embed="rId2"/>
          <a:srcRect l="53519" t="5883" r="741" b="2120"/>
          <a:stretch/>
        </p:blipFill>
        <p:spPr>
          <a:xfrm>
            <a:off x="6096000" y="434622"/>
            <a:ext cx="5576711" cy="6208888"/>
          </a:xfrm>
          <a:prstGeom prst="rect">
            <a:avLst/>
          </a:prstGeom>
        </p:spPr>
      </p:pic>
      <p:pic>
        <p:nvPicPr>
          <p:cNvPr id="2" name="Imagem 1">
            <a:extLst>
              <a:ext uri="{FF2B5EF4-FFF2-40B4-BE49-F238E27FC236}">
                <a16:creationId xmlns:a16="http://schemas.microsoft.com/office/drawing/2014/main" id="{E6494A45-7DEF-ED8F-AD92-CBBAC1A53E76}"/>
              </a:ext>
            </a:extLst>
          </p:cNvPr>
          <p:cNvPicPr>
            <a:picLocks noChangeAspect="1"/>
          </p:cNvPicPr>
          <p:nvPr/>
        </p:nvPicPr>
        <p:blipFill rotWithShape="1">
          <a:blip r:embed="rId2"/>
          <a:srcRect l="4075" t="6217" r="52499" b="1785"/>
          <a:stretch/>
        </p:blipFill>
        <p:spPr>
          <a:xfrm>
            <a:off x="519289" y="434622"/>
            <a:ext cx="5294489" cy="6208888"/>
          </a:xfrm>
          <a:prstGeom prst="rect">
            <a:avLst/>
          </a:prstGeom>
        </p:spPr>
      </p:pic>
    </p:spTree>
    <p:extLst>
      <p:ext uri="{BB962C8B-B14F-4D97-AF65-F5344CB8AC3E}">
        <p14:creationId xmlns:p14="http://schemas.microsoft.com/office/powerpoint/2010/main" val="22541429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ctrTitle"/>
          </p:nvPr>
        </p:nvSpPr>
        <p:spPr/>
        <p:txBody>
          <a:bodyPr/>
          <a:lstStyle/>
          <a:p>
            <a:r>
              <a:rPr lang="pt-BR" b="1" dirty="0">
                <a:effectLst>
                  <a:outerShdw blurRad="38100" dist="38100" dir="2700000" algn="tl">
                    <a:srgbClr val="000000">
                      <a:alpha val="43137"/>
                    </a:srgbClr>
                  </a:outerShdw>
                </a:effectLst>
              </a:rPr>
              <a:t>Biópsias guiadas por TC</a:t>
            </a:r>
            <a:endParaRPr lang="pt-BR" dirty="0">
              <a:effectLst>
                <a:outerShdw blurRad="38100" dist="38100" dir="2700000" algn="tl">
                  <a:srgbClr val="000000">
                    <a:alpha val="43137"/>
                  </a:srgbClr>
                </a:outerShdw>
              </a:effectLst>
            </a:endParaRPr>
          </a:p>
        </p:txBody>
      </p:sp>
      <p:sp>
        <p:nvSpPr>
          <p:cNvPr id="10243" name="Espaço Reservado para Conteúdo 2"/>
          <p:cNvSpPr>
            <a:spLocks noGrp="1"/>
          </p:cNvSpPr>
          <p:nvPr>
            <p:ph type="body" sz="quarter" idx="10"/>
          </p:nvPr>
        </p:nvSpPr>
        <p:spPr>
          <a:xfrm>
            <a:off x="546100" y="1557358"/>
            <a:ext cx="11150600" cy="4936747"/>
          </a:xfrm>
        </p:spPr>
        <p:txBody>
          <a:bodyPr>
            <a:normAutofit/>
          </a:bodyPr>
          <a:lstStyle/>
          <a:p>
            <a:pPr>
              <a:lnSpc>
                <a:spcPct val="100000"/>
              </a:lnSpc>
              <a:spcAft>
                <a:spcPts val="600"/>
              </a:spcAft>
            </a:pPr>
            <a:r>
              <a:rPr lang="pt-BR" altLang="en-US" sz="2600" dirty="0"/>
              <a:t>Estruturas, lesões ou trajetos mal identificados ao ultrassom </a:t>
            </a:r>
          </a:p>
          <a:p>
            <a:pPr>
              <a:lnSpc>
                <a:spcPct val="100000"/>
              </a:lnSpc>
              <a:spcAft>
                <a:spcPts val="600"/>
              </a:spcAft>
            </a:pPr>
            <a:r>
              <a:rPr lang="pt-BR" altLang="en-US" sz="2600" dirty="0"/>
              <a:t>Lesões pulmonares e </a:t>
            </a:r>
            <a:r>
              <a:rPr lang="pt-BR" altLang="en-US" sz="2600" dirty="0" err="1"/>
              <a:t>mediastinais</a:t>
            </a:r>
            <a:endParaRPr lang="pt-BR" altLang="en-US" sz="2600" dirty="0"/>
          </a:p>
          <a:p>
            <a:pPr>
              <a:lnSpc>
                <a:spcPct val="100000"/>
              </a:lnSpc>
              <a:spcAft>
                <a:spcPts val="600"/>
              </a:spcAft>
            </a:pPr>
            <a:r>
              <a:rPr lang="pt-BR" altLang="en-US" sz="2600" dirty="0"/>
              <a:t>Possibilidade de uso de contraste IV (lesões necróticas e/ou próximas a vasos)</a:t>
            </a:r>
          </a:p>
          <a:p>
            <a:pPr>
              <a:lnSpc>
                <a:spcPct val="100000"/>
              </a:lnSpc>
              <a:spcAft>
                <a:spcPts val="600"/>
              </a:spcAft>
            </a:pPr>
            <a:r>
              <a:rPr lang="pt-BR" altLang="en-US" sz="2600" dirty="0"/>
              <a:t>Melhor detecção e acompanhamento de complicações – hemorragia alveolar e pneumotórax</a:t>
            </a:r>
          </a:p>
          <a:p>
            <a:pPr>
              <a:lnSpc>
                <a:spcPct val="100000"/>
              </a:lnSpc>
              <a:spcAft>
                <a:spcPts val="600"/>
              </a:spcAft>
            </a:pPr>
            <a:r>
              <a:rPr lang="pt-BR" altLang="en-US" sz="2600" dirty="0"/>
              <a:t>Radiação ionizante</a:t>
            </a:r>
          </a:p>
          <a:p>
            <a:pPr>
              <a:lnSpc>
                <a:spcPct val="100000"/>
              </a:lnSpc>
              <a:spcAft>
                <a:spcPts val="600"/>
              </a:spcAft>
            </a:pPr>
            <a:r>
              <a:rPr lang="pt-BR" altLang="en-US" sz="2600" dirty="0"/>
              <a:t>Possibilidade do uso de </a:t>
            </a:r>
            <a:r>
              <a:rPr lang="pt-BR" altLang="en-US" sz="2600" dirty="0" err="1"/>
              <a:t>fluoro-CT</a:t>
            </a:r>
            <a:r>
              <a:rPr lang="pt-BR" altLang="en-US" sz="2600" dirty="0"/>
              <a:t> (tempo real)</a:t>
            </a:r>
          </a:p>
        </p:txBody>
      </p:sp>
    </p:spTree>
    <p:extLst>
      <p:ext uri="{BB962C8B-B14F-4D97-AF65-F5344CB8AC3E}">
        <p14:creationId xmlns:p14="http://schemas.microsoft.com/office/powerpoint/2010/main" val="300139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3">
                                            <p:txEl>
                                              <p:pRg st="1" end="1"/>
                                            </p:txEl>
                                          </p:spTgt>
                                        </p:tgtEl>
                                        <p:attrNameLst>
                                          <p:attrName>style.visibility</p:attrName>
                                        </p:attrNameLst>
                                      </p:cBhvr>
                                      <p:to>
                                        <p:strVal val="visible"/>
                                      </p:to>
                                    </p:set>
                                    <p:animEffect transition="in" filter="fade">
                                      <p:cBhvr>
                                        <p:cTn id="10" dur="1000"/>
                                        <p:tgtEl>
                                          <p:spTgt spid="1024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Effect transition="in" filter="fade">
                                      <p:cBhvr>
                                        <p:cTn id="13" dur="1000"/>
                                        <p:tgtEl>
                                          <p:spTgt spid="1024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43">
                                            <p:txEl>
                                              <p:pRg st="3" end="3"/>
                                            </p:txEl>
                                          </p:spTgt>
                                        </p:tgtEl>
                                        <p:attrNameLst>
                                          <p:attrName>style.visibility</p:attrName>
                                        </p:attrNameLst>
                                      </p:cBhvr>
                                      <p:to>
                                        <p:strVal val="visible"/>
                                      </p:to>
                                    </p:set>
                                    <p:animEffect transition="in" filter="fade">
                                      <p:cBhvr>
                                        <p:cTn id="18" dur="1000"/>
                                        <p:tgtEl>
                                          <p:spTgt spid="1024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243">
                                            <p:txEl>
                                              <p:pRg st="4" end="4"/>
                                            </p:txEl>
                                          </p:spTgt>
                                        </p:tgtEl>
                                        <p:attrNameLst>
                                          <p:attrName>style.visibility</p:attrName>
                                        </p:attrNameLst>
                                      </p:cBhvr>
                                      <p:to>
                                        <p:strVal val="visible"/>
                                      </p:to>
                                    </p:set>
                                    <p:animEffect transition="in" filter="fade">
                                      <p:cBhvr>
                                        <p:cTn id="21" dur="1000"/>
                                        <p:tgtEl>
                                          <p:spTgt spid="1024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43">
                                            <p:txEl>
                                              <p:pRg st="5" end="5"/>
                                            </p:txEl>
                                          </p:spTgt>
                                        </p:tgtEl>
                                        <p:attrNameLst>
                                          <p:attrName>style.visibility</p:attrName>
                                        </p:attrNameLst>
                                      </p:cBhvr>
                                      <p:to>
                                        <p:strVal val="visible"/>
                                      </p:to>
                                    </p:set>
                                    <p:animEffect transition="in" filter="fade">
                                      <p:cBhvr>
                                        <p:cTn id="24" dur="10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n-US" dirty="0" err="1"/>
              <a:t>Introdução</a:t>
            </a:r>
            <a:r>
              <a:rPr lang="en-US" dirty="0"/>
              <a:t> - Arsenal </a:t>
            </a:r>
          </a:p>
        </p:txBody>
      </p:sp>
      <p:pic>
        <p:nvPicPr>
          <p:cNvPr id="5" name="Imagem 4">
            <a:extLst>
              <a:ext uri="{FF2B5EF4-FFF2-40B4-BE49-F238E27FC236}">
                <a16:creationId xmlns:a16="http://schemas.microsoft.com/office/drawing/2014/main" id="{D9A7A10D-5909-C3C4-34CA-D60F722EB253}"/>
              </a:ext>
            </a:extLst>
          </p:cNvPr>
          <p:cNvPicPr>
            <a:picLocks noChangeAspect="1"/>
          </p:cNvPicPr>
          <p:nvPr/>
        </p:nvPicPr>
        <p:blipFill>
          <a:blip r:embed="rId2"/>
          <a:stretch>
            <a:fillRect/>
          </a:stretch>
        </p:blipFill>
        <p:spPr>
          <a:xfrm>
            <a:off x="1987672" y="1228087"/>
            <a:ext cx="8563521" cy="4947169"/>
          </a:xfrm>
          <a:prstGeom prst="rect">
            <a:avLst/>
          </a:prstGeom>
        </p:spPr>
      </p:pic>
    </p:spTree>
    <p:extLst>
      <p:ext uri="{BB962C8B-B14F-4D97-AF65-F5344CB8AC3E}">
        <p14:creationId xmlns:p14="http://schemas.microsoft.com/office/powerpoint/2010/main" val="2906907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vlcsnap-2015-04-28-14h33m09s260.png"/>
          <p:cNvPicPr>
            <a:picLocks noChangeAspect="1"/>
          </p:cNvPicPr>
          <p:nvPr/>
        </p:nvPicPr>
        <p:blipFill>
          <a:blip r:embed="rId2" cstate="print"/>
          <a:stretch>
            <a:fillRect/>
          </a:stretch>
        </p:blipFill>
        <p:spPr>
          <a:xfrm>
            <a:off x="3477818" y="729000"/>
            <a:ext cx="5236364" cy="5400000"/>
          </a:xfrm>
          <a:prstGeom prst="rect">
            <a:avLst/>
          </a:prstGeom>
          <a:ln>
            <a:noFill/>
          </a:ln>
        </p:spPr>
      </p:pic>
      <p:pic>
        <p:nvPicPr>
          <p:cNvPr id="3" name="Imagem 2" descr="vlcsnap-2015-04-28-14h33m20s311.png"/>
          <p:cNvPicPr>
            <a:picLocks noChangeAspect="1"/>
          </p:cNvPicPr>
          <p:nvPr/>
        </p:nvPicPr>
        <p:blipFill>
          <a:blip r:embed="rId3" cstate="print"/>
          <a:stretch>
            <a:fillRect/>
          </a:stretch>
        </p:blipFill>
        <p:spPr>
          <a:xfrm>
            <a:off x="3477818" y="729000"/>
            <a:ext cx="5236364" cy="5400000"/>
          </a:xfrm>
          <a:prstGeom prst="rect">
            <a:avLst/>
          </a:prstGeom>
          <a:ln>
            <a:noFill/>
          </a:ln>
        </p:spPr>
      </p:pic>
      <p:pic>
        <p:nvPicPr>
          <p:cNvPr id="4" name="Imagem 3" descr="vlcsnap-2015-04-28-14h33m33s866.png"/>
          <p:cNvPicPr>
            <a:picLocks noChangeAspect="1"/>
          </p:cNvPicPr>
          <p:nvPr/>
        </p:nvPicPr>
        <p:blipFill>
          <a:blip r:embed="rId4" cstate="print"/>
          <a:stretch>
            <a:fillRect/>
          </a:stretch>
        </p:blipFill>
        <p:spPr>
          <a:xfrm>
            <a:off x="3477818" y="729000"/>
            <a:ext cx="5236364" cy="5400000"/>
          </a:xfrm>
          <a:prstGeom prst="rect">
            <a:avLst/>
          </a:prstGeom>
          <a:ln>
            <a:noFill/>
          </a:ln>
        </p:spPr>
      </p:pic>
      <p:pic>
        <p:nvPicPr>
          <p:cNvPr id="5" name="Imagem 4" descr="vlcsnap-2015-04-28-14h33m41s392.png"/>
          <p:cNvPicPr>
            <a:picLocks noChangeAspect="1"/>
          </p:cNvPicPr>
          <p:nvPr/>
        </p:nvPicPr>
        <p:blipFill>
          <a:blip r:embed="rId5" cstate="print"/>
          <a:stretch>
            <a:fillRect/>
          </a:stretch>
        </p:blipFill>
        <p:spPr>
          <a:xfrm>
            <a:off x="3477818" y="729000"/>
            <a:ext cx="5236364" cy="5400000"/>
          </a:xfrm>
          <a:prstGeom prst="rect">
            <a:avLst/>
          </a:prstGeom>
          <a:ln>
            <a:noFill/>
          </a:ln>
        </p:spPr>
      </p:pic>
      <p:pic>
        <p:nvPicPr>
          <p:cNvPr id="6" name="Imagem 5" descr="vlcsnap-2015-04-28-14h33m47s578.png"/>
          <p:cNvPicPr>
            <a:picLocks noChangeAspect="1"/>
          </p:cNvPicPr>
          <p:nvPr/>
        </p:nvPicPr>
        <p:blipFill>
          <a:blip r:embed="rId6" cstate="print"/>
          <a:stretch>
            <a:fillRect/>
          </a:stretch>
        </p:blipFill>
        <p:spPr>
          <a:xfrm>
            <a:off x="3477818" y="729000"/>
            <a:ext cx="5236364" cy="5400000"/>
          </a:xfrm>
          <a:prstGeom prst="rect">
            <a:avLst/>
          </a:prstGeom>
          <a:ln>
            <a:noFill/>
          </a:ln>
        </p:spPr>
      </p:pic>
      <p:pic>
        <p:nvPicPr>
          <p:cNvPr id="7" name="Imagem 6" descr="vlcsnap-2015-04-28-14h33m55s836.png"/>
          <p:cNvPicPr>
            <a:picLocks noChangeAspect="1"/>
          </p:cNvPicPr>
          <p:nvPr/>
        </p:nvPicPr>
        <p:blipFill>
          <a:blip r:embed="rId7" cstate="print"/>
          <a:stretch>
            <a:fillRect/>
          </a:stretch>
        </p:blipFill>
        <p:spPr>
          <a:xfrm>
            <a:off x="3477818" y="729000"/>
            <a:ext cx="5236364" cy="5400000"/>
          </a:xfrm>
          <a:prstGeom prst="rect">
            <a:avLst/>
          </a:prstGeom>
          <a:ln>
            <a:noFill/>
          </a:ln>
        </p:spPr>
      </p:pic>
      <p:pic>
        <p:nvPicPr>
          <p:cNvPr id="8" name="Imagem 7" descr="vlcsnap-2015-04-28-14h34m01s883.png"/>
          <p:cNvPicPr>
            <a:picLocks noChangeAspect="1"/>
          </p:cNvPicPr>
          <p:nvPr/>
        </p:nvPicPr>
        <p:blipFill>
          <a:blip r:embed="rId8" cstate="print"/>
          <a:stretch>
            <a:fillRect/>
          </a:stretch>
        </p:blipFill>
        <p:spPr>
          <a:xfrm>
            <a:off x="3477818" y="729000"/>
            <a:ext cx="5236364" cy="5400000"/>
          </a:xfrm>
          <a:prstGeom prst="rect">
            <a:avLst/>
          </a:prstGeom>
          <a:ln>
            <a:noFill/>
          </a:ln>
        </p:spPr>
      </p:pic>
      <p:pic>
        <p:nvPicPr>
          <p:cNvPr id="9" name="Imagem 8" descr="vlcsnap-2015-04-28-14h34m08s506.png"/>
          <p:cNvPicPr>
            <a:picLocks noChangeAspect="1"/>
          </p:cNvPicPr>
          <p:nvPr/>
        </p:nvPicPr>
        <p:blipFill>
          <a:blip r:embed="rId9" cstate="print"/>
          <a:stretch>
            <a:fillRect/>
          </a:stretch>
        </p:blipFill>
        <p:spPr>
          <a:xfrm>
            <a:off x="3477818" y="729000"/>
            <a:ext cx="5236364" cy="5400000"/>
          </a:xfrm>
          <a:prstGeom prst="rect">
            <a:avLst/>
          </a:prstGeom>
          <a:ln>
            <a:noFill/>
          </a:ln>
        </p:spPr>
      </p:pic>
      <p:pic>
        <p:nvPicPr>
          <p:cNvPr id="10" name="Imagem 9" descr="vlcsnap-2015-04-28-14h34m14s434.png"/>
          <p:cNvPicPr>
            <a:picLocks noChangeAspect="1"/>
          </p:cNvPicPr>
          <p:nvPr/>
        </p:nvPicPr>
        <p:blipFill>
          <a:blip r:embed="rId10" cstate="print"/>
          <a:stretch>
            <a:fillRect/>
          </a:stretch>
        </p:blipFill>
        <p:spPr>
          <a:xfrm>
            <a:off x="3477818" y="747648"/>
            <a:ext cx="5236364" cy="5400000"/>
          </a:xfrm>
          <a:prstGeom prst="rect">
            <a:avLst/>
          </a:prstGeom>
          <a:ln>
            <a:noFill/>
          </a:ln>
        </p:spPr>
      </p:pic>
      <p:sp>
        <p:nvSpPr>
          <p:cNvPr id="12" name="Título 11">
            <a:extLst>
              <a:ext uri="{FF2B5EF4-FFF2-40B4-BE49-F238E27FC236}">
                <a16:creationId xmlns:a16="http://schemas.microsoft.com/office/drawing/2014/main" id="{5F44FBBA-E644-1690-32AD-E18A82F46B6B}"/>
              </a:ext>
            </a:extLst>
          </p:cNvPr>
          <p:cNvSpPr>
            <a:spLocks noGrp="1"/>
          </p:cNvSpPr>
          <p:nvPr>
            <p:ph type="ctrTitle"/>
          </p:nvPr>
        </p:nvSpPr>
        <p:spPr>
          <a:xfrm>
            <a:off x="69725" y="-45709"/>
            <a:ext cx="10858233" cy="810754"/>
          </a:xfrm>
        </p:spPr>
        <p:txBody>
          <a:bodyPr/>
          <a:lstStyle/>
          <a:p>
            <a:pPr algn="l"/>
            <a:r>
              <a:rPr lang="pt-BR" dirty="0">
                <a:solidFill>
                  <a:schemeClr val="bg1"/>
                </a:solidFill>
                <a:effectLst>
                  <a:outerShdw blurRad="38100" dist="38100" dir="2700000" algn="tl">
                    <a:srgbClr val="000000">
                      <a:alpha val="43137"/>
                    </a:srgbClr>
                  </a:outerShdw>
                </a:effectLst>
              </a:rPr>
              <a:t>TC - Acesso a praticamente todas as lesões</a:t>
            </a:r>
            <a:br>
              <a:rPr lang="pt-BR" dirty="0">
                <a:solidFill>
                  <a:schemeClr val="bg1"/>
                </a:solidFill>
              </a:rPr>
            </a:br>
            <a:endParaRPr lang="pt-BR" dirty="0"/>
          </a:p>
        </p:txBody>
      </p:sp>
    </p:spTree>
    <p:extLst>
      <p:ext uri="{BB962C8B-B14F-4D97-AF65-F5344CB8AC3E}">
        <p14:creationId xmlns:p14="http://schemas.microsoft.com/office/powerpoint/2010/main" val="829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Imagem 5" descr="img002.jpg"/>
          <p:cNvPicPr>
            <a:picLocks noChangeAspect="1"/>
          </p:cNvPicPr>
          <p:nvPr/>
        </p:nvPicPr>
        <p:blipFill>
          <a:blip r:embed="rId2" cstate="print"/>
          <a:srcRect/>
          <a:stretch>
            <a:fillRect/>
          </a:stretch>
        </p:blipFill>
        <p:spPr bwMode="auto">
          <a:xfrm>
            <a:off x="2770189" y="214314"/>
            <a:ext cx="6651625" cy="6480175"/>
          </a:xfrm>
          <a:prstGeom prst="rect">
            <a:avLst/>
          </a:prstGeom>
          <a:noFill/>
          <a:ln w="9525">
            <a:noFill/>
            <a:miter lim="800000"/>
            <a:headEnd/>
            <a:tailEnd/>
          </a:ln>
        </p:spPr>
      </p:pic>
      <p:sp>
        <p:nvSpPr>
          <p:cNvPr id="2" name="Título 1">
            <a:extLst>
              <a:ext uri="{FF2B5EF4-FFF2-40B4-BE49-F238E27FC236}">
                <a16:creationId xmlns:a16="http://schemas.microsoft.com/office/drawing/2014/main" id="{747BC43B-93C4-74FD-4A06-41A92EF4787C}"/>
              </a:ext>
            </a:extLst>
          </p:cNvPr>
          <p:cNvSpPr>
            <a:spLocks noGrp="1"/>
          </p:cNvSpPr>
          <p:nvPr>
            <p:ph type="ctrTitle"/>
          </p:nvPr>
        </p:nvSpPr>
        <p:spPr/>
        <p:txBody>
          <a:bodyPr/>
          <a:lstStyle/>
          <a:p>
            <a:endParaRPr lang="pt-BR"/>
          </a:p>
        </p:txBody>
      </p:sp>
      <p:sp>
        <p:nvSpPr>
          <p:cNvPr id="3" name="Espaço Reservado para Texto 2">
            <a:extLst>
              <a:ext uri="{FF2B5EF4-FFF2-40B4-BE49-F238E27FC236}">
                <a16:creationId xmlns:a16="http://schemas.microsoft.com/office/drawing/2014/main" id="{73ABBC41-6A47-BD68-AADB-3D784DB2E6A0}"/>
              </a:ext>
            </a:extLst>
          </p:cNvPr>
          <p:cNvSpPr>
            <a:spLocks noGrp="1"/>
          </p:cNvSpPr>
          <p:nvPr>
            <p:ph type="body" sz="quarter" idx="10"/>
          </p:nvPr>
        </p:nvSpPr>
        <p:spPr/>
        <p:txBody>
          <a:bodyPr/>
          <a:lstStyle/>
          <a:p>
            <a:endParaRPr lang="pt-BR"/>
          </a:p>
        </p:txBody>
      </p:sp>
    </p:spTree>
    <p:extLst>
      <p:ext uri="{BB962C8B-B14F-4D97-AF65-F5344CB8AC3E}">
        <p14:creationId xmlns:p14="http://schemas.microsoft.com/office/powerpoint/2010/main" val="2378960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Imagem 2" descr="img001.jpg"/>
          <p:cNvPicPr>
            <a:picLocks noChangeAspect="1"/>
          </p:cNvPicPr>
          <p:nvPr/>
        </p:nvPicPr>
        <p:blipFill>
          <a:blip r:embed="rId2" cstate="print"/>
          <a:srcRect t="5208"/>
          <a:stretch>
            <a:fillRect/>
          </a:stretch>
        </p:blipFill>
        <p:spPr bwMode="auto">
          <a:xfrm>
            <a:off x="2679701" y="142876"/>
            <a:ext cx="6810375" cy="6480175"/>
          </a:xfrm>
          <a:prstGeom prst="rect">
            <a:avLst/>
          </a:prstGeom>
          <a:noFill/>
          <a:ln w="9525">
            <a:noFill/>
            <a:miter lim="800000"/>
            <a:headEnd/>
            <a:tailEnd/>
          </a:ln>
        </p:spPr>
      </p:pic>
      <p:sp>
        <p:nvSpPr>
          <p:cNvPr id="2" name="Título 1">
            <a:extLst>
              <a:ext uri="{FF2B5EF4-FFF2-40B4-BE49-F238E27FC236}">
                <a16:creationId xmlns:a16="http://schemas.microsoft.com/office/drawing/2014/main" id="{B12B38E5-CE8D-D14D-F624-16DA7356663C}"/>
              </a:ext>
            </a:extLst>
          </p:cNvPr>
          <p:cNvSpPr>
            <a:spLocks noGrp="1"/>
          </p:cNvSpPr>
          <p:nvPr>
            <p:ph type="ctrTitle"/>
          </p:nvPr>
        </p:nvSpPr>
        <p:spPr/>
        <p:txBody>
          <a:bodyPr/>
          <a:lstStyle/>
          <a:p>
            <a:endParaRPr lang="pt-BR"/>
          </a:p>
        </p:txBody>
      </p:sp>
      <p:sp>
        <p:nvSpPr>
          <p:cNvPr id="3" name="Espaço Reservado para Texto 2">
            <a:extLst>
              <a:ext uri="{FF2B5EF4-FFF2-40B4-BE49-F238E27FC236}">
                <a16:creationId xmlns:a16="http://schemas.microsoft.com/office/drawing/2014/main" id="{02164C6F-3C0F-E68D-7165-464C89E71C2E}"/>
              </a:ext>
            </a:extLst>
          </p:cNvPr>
          <p:cNvSpPr>
            <a:spLocks noGrp="1"/>
          </p:cNvSpPr>
          <p:nvPr>
            <p:ph type="body" sz="quarter" idx="10"/>
          </p:nvPr>
        </p:nvSpPr>
        <p:spPr/>
        <p:txBody>
          <a:bodyPr/>
          <a:lstStyle/>
          <a:p>
            <a:endParaRPr lang="pt-BR"/>
          </a:p>
        </p:txBody>
      </p:sp>
    </p:spTree>
    <p:extLst>
      <p:ext uri="{BB962C8B-B14F-4D97-AF65-F5344CB8AC3E}">
        <p14:creationId xmlns:p14="http://schemas.microsoft.com/office/powerpoint/2010/main" val="2004966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Imagem 1" descr="DSC06489.JPG"/>
          <p:cNvPicPr>
            <a:picLocks noChangeAspect="1"/>
          </p:cNvPicPr>
          <p:nvPr/>
        </p:nvPicPr>
        <p:blipFill>
          <a:blip r:embed="rId2" cstate="print"/>
          <a:srcRect l="8264" r="2351"/>
          <a:stretch>
            <a:fillRect/>
          </a:stretch>
        </p:blipFill>
        <p:spPr bwMode="auto">
          <a:xfrm>
            <a:off x="3576639" y="58739"/>
            <a:ext cx="5038725" cy="3227387"/>
          </a:xfrm>
          <a:prstGeom prst="rect">
            <a:avLst/>
          </a:prstGeom>
          <a:noFill/>
          <a:ln w="9525">
            <a:noFill/>
            <a:miter lim="800000"/>
            <a:headEnd/>
            <a:tailEnd/>
          </a:ln>
        </p:spPr>
      </p:pic>
      <p:pic>
        <p:nvPicPr>
          <p:cNvPr id="198659" name="Imagem 2" descr="DSC06487a.jpg"/>
          <p:cNvPicPr>
            <a:picLocks noChangeAspect="1"/>
          </p:cNvPicPr>
          <p:nvPr/>
        </p:nvPicPr>
        <p:blipFill>
          <a:blip r:embed="rId3" cstate="print"/>
          <a:srcRect/>
          <a:stretch>
            <a:fillRect/>
          </a:stretch>
        </p:blipFill>
        <p:spPr bwMode="auto">
          <a:xfrm>
            <a:off x="3576638" y="3357564"/>
            <a:ext cx="5040312" cy="3278187"/>
          </a:xfrm>
          <a:prstGeom prst="rect">
            <a:avLst/>
          </a:prstGeom>
          <a:noFill/>
          <a:ln w="9525">
            <a:noFill/>
            <a:miter lim="800000"/>
            <a:headEnd/>
            <a:tailEnd/>
          </a:ln>
        </p:spPr>
      </p:pic>
      <p:sp>
        <p:nvSpPr>
          <p:cNvPr id="2" name="Título 1">
            <a:extLst>
              <a:ext uri="{FF2B5EF4-FFF2-40B4-BE49-F238E27FC236}">
                <a16:creationId xmlns:a16="http://schemas.microsoft.com/office/drawing/2014/main" id="{337D8A21-F464-5DFC-D568-101762C7162D}"/>
              </a:ext>
            </a:extLst>
          </p:cNvPr>
          <p:cNvSpPr>
            <a:spLocks noGrp="1"/>
          </p:cNvSpPr>
          <p:nvPr>
            <p:ph type="ctrTitle"/>
          </p:nvPr>
        </p:nvSpPr>
        <p:spPr/>
        <p:txBody>
          <a:bodyPr/>
          <a:lstStyle/>
          <a:p>
            <a:endParaRPr lang="pt-BR"/>
          </a:p>
        </p:txBody>
      </p:sp>
      <p:sp>
        <p:nvSpPr>
          <p:cNvPr id="3" name="Espaço Reservado para Texto 2">
            <a:extLst>
              <a:ext uri="{FF2B5EF4-FFF2-40B4-BE49-F238E27FC236}">
                <a16:creationId xmlns:a16="http://schemas.microsoft.com/office/drawing/2014/main" id="{074B4FE8-416D-C51F-6C7D-B6FCC2AC67D3}"/>
              </a:ext>
            </a:extLst>
          </p:cNvPr>
          <p:cNvSpPr>
            <a:spLocks noGrp="1"/>
          </p:cNvSpPr>
          <p:nvPr>
            <p:ph type="body" sz="quarter" idx="10"/>
          </p:nvPr>
        </p:nvSpPr>
        <p:spPr/>
        <p:txBody>
          <a:bodyPr/>
          <a:lstStyle/>
          <a:p>
            <a:endParaRPr lang="pt-BR"/>
          </a:p>
        </p:txBody>
      </p:sp>
    </p:spTree>
    <p:extLst>
      <p:ext uri="{BB962C8B-B14F-4D97-AF65-F5344CB8AC3E}">
        <p14:creationId xmlns:p14="http://schemas.microsoft.com/office/powerpoint/2010/main" val="34185959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Imagem 1" descr="img008.jpg"/>
          <p:cNvPicPr>
            <a:picLocks noChangeAspect="1"/>
          </p:cNvPicPr>
          <p:nvPr/>
        </p:nvPicPr>
        <p:blipFill>
          <a:blip r:embed="rId2" cstate="print"/>
          <a:srcRect/>
          <a:stretch>
            <a:fillRect/>
          </a:stretch>
        </p:blipFill>
        <p:spPr bwMode="auto">
          <a:xfrm>
            <a:off x="3268664" y="214314"/>
            <a:ext cx="5654675" cy="2835275"/>
          </a:xfrm>
          <a:prstGeom prst="rect">
            <a:avLst/>
          </a:prstGeom>
          <a:noFill/>
          <a:ln w="9525">
            <a:noFill/>
            <a:miter lim="800000"/>
            <a:headEnd/>
            <a:tailEnd/>
          </a:ln>
        </p:spPr>
      </p:pic>
      <p:pic>
        <p:nvPicPr>
          <p:cNvPr id="199683" name="Imagem 2" descr="img009.jpg"/>
          <p:cNvPicPr>
            <a:picLocks noChangeAspect="1"/>
          </p:cNvPicPr>
          <p:nvPr/>
        </p:nvPicPr>
        <p:blipFill>
          <a:blip r:embed="rId3" cstate="print"/>
          <a:srcRect/>
          <a:stretch>
            <a:fillRect/>
          </a:stretch>
        </p:blipFill>
        <p:spPr bwMode="auto">
          <a:xfrm>
            <a:off x="3267075" y="3286125"/>
            <a:ext cx="5657850" cy="3430588"/>
          </a:xfrm>
          <a:prstGeom prst="rect">
            <a:avLst/>
          </a:prstGeom>
          <a:noFill/>
          <a:ln w="9525">
            <a:noFill/>
            <a:miter lim="800000"/>
            <a:headEnd/>
            <a:tailEnd/>
          </a:ln>
        </p:spPr>
      </p:pic>
      <p:sp>
        <p:nvSpPr>
          <p:cNvPr id="2" name="Título 1">
            <a:extLst>
              <a:ext uri="{FF2B5EF4-FFF2-40B4-BE49-F238E27FC236}">
                <a16:creationId xmlns:a16="http://schemas.microsoft.com/office/drawing/2014/main" id="{ACCE259E-E70F-98C6-143E-F3FE8CBD6D7B}"/>
              </a:ext>
            </a:extLst>
          </p:cNvPr>
          <p:cNvSpPr>
            <a:spLocks noGrp="1"/>
          </p:cNvSpPr>
          <p:nvPr>
            <p:ph type="ctrTitle"/>
          </p:nvPr>
        </p:nvSpPr>
        <p:spPr/>
        <p:txBody>
          <a:bodyPr/>
          <a:lstStyle/>
          <a:p>
            <a:endParaRPr lang="pt-BR"/>
          </a:p>
        </p:txBody>
      </p:sp>
      <p:sp>
        <p:nvSpPr>
          <p:cNvPr id="3" name="Espaço Reservado para Texto 2">
            <a:extLst>
              <a:ext uri="{FF2B5EF4-FFF2-40B4-BE49-F238E27FC236}">
                <a16:creationId xmlns:a16="http://schemas.microsoft.com/office/drawing/2014/main" id="{FCC77F64-094E-5AEF-72E4-421D72FB2202}"/>
              </a:ext>
            </a:extLst>
          </p:cNvPr>
          <p:cNvSpPr>
            <a:spLocks noGrp="1"/>
          </p:cNvSpPr>
          <p:nvPr>
            <p:ph type="body" sz="quarter" idx="10"/>
          </p:nvPr>
        </p:nvSpPr>
        <p:spPr/>
        <p:txBody>
          <a:bodyPr/>
          <a:lstStyle/>
          <a:p>
            <a:endParaRPr lang="pt-BR"/>
          </a:p>
        </p:txBody>
      </p:sp>
    </p:spTree>
    <p:extLst>
      <p:ext uri="{BB962C8B-B14F-4D97-AF65-F5344CB8AC3E}">
        <p14:creationId xmlns:p14="http://schemas.microsoft.com/office/powerpoint/2010/main" val="1993759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80" name="Imagem 3"/>
          <p:cNvPicPr>
            <a:picLocks noChangeAspect="1"/>
          </p:cNvPicPr>
          <p:nvPr/>
        </p:nvPicPr>
        <p:blipFill rotWithShape="1">
          <a:blip r:embed="rId2" cstate="print"/>
          <a:srcRect r="1479"/>
          <a:stretch/>
        </p:blipFill>
        <p:spPr bwMode="auto">
          <a:xfrm>
            <a:off x="7922704" y="3557740"/>
            <a:ext cx="3801084" cy="2880000"/>
          </a:xfrm>
          <a:prstGeom prst="rect">
            <a:avLst/>
          </a:prstGeom>
          <a:noFill/>
          <a:ln w="9525">
            <a:noFill/>
            <a:miter lim="800000"/>
            <a:headEnd/>
            <a:tailEnd/>
          </a:ln>
        </p:spPr>
      </p:pic>
      <p:pic>
        <p:nvPicPr>
          <p:cNvPr id="7" name="Imagem 6" descr="Fig. 23.6A.jpg"/>
          <p:cNvPicPr>
            <a:picLocks noChangeAspect="1"/>
          </p:cNvPicPr>
          <p:nvPr/>
        </p:nvPicPr>
        <p:blipFill>
          <a:blip r:embed="rId3" cstate="print"/>
          <a:stretch>
            <a:fillRect/>
          </a:stretch>
        </p:blipFill>
        <p:spPr>
          <a:xfrm>
            <a:off x="7733367" y="334036"/>
            <a:ext cx="4037076" cy="2880360"/>
          </a:xfrm>
          <a:prstGeom prst="rect">
            <a:avLst/>
          </a:prstGeom>
        </p:spPr>
      </p:pic>
      <p:pic>
        <p:nvPicPr>
          <p:cNvPr id="8" name="Imagem 7" descr="Fig. 23.6B.jpg"/>
          <p:cNvPicPr>
            <a:picLocks noChangeAspect="1"/>
          </p:cNvPicPr>
          <p:nvPr/>
        </p:nvPicPr>
        <p:blipFill>
          <a:blip r:embed="rId4" cstate="print"/>
          <a:stretch>
            <a:fillRect/>
          </a:stretch>
        </p:blipFill>
        <p:spPr>
          <a:xfrm>
            <a:off x="3789872" y="2332165"/>
            <a:ext cx="3822192" cy="2880360"/>
          </a:xfrm>
          <a:prstGeom prst="rect">
            <a:avLst/>
          </a:prstGeom>
        </p:spPr>
      </p:pic>
      <p:pic>
        <p:nvPicPr>
          <p:cNvPr id="5" name="Imagem 4">
            <a:extLst>
              <a:ext uri="{FF2B5EF4-FFF2-40B4-BE49-F238E27FC236}">
                <a16:creationId xmlns:a16="http://schemas.microsoft.com/office/drawing/2014/main" id="{4FA0B749-5EEF-C52C-A86E-8C9612DAA2BB}"/>
              </a:ext>
            </a:extLst>
          </p:cNvPr>
          <p:cNvPicPr>
            <a:picLocks noChangeAspect="1"/>
          </p:cNvPicPr>
          <p:nvPr/>
        </p:nvPicPr>
        <p:blipFill rotWithShape="1">
          <a:blip r:embed="rId5"/>
          <a:srcRect l="3505" t="1400" r="2501" b="1791"/>
          <a:stretch/>
        </p:blipFill>
        <p:spPr>
          <a:xfrm>
            <a:off x="110626" y="1136446"/>
            <a:ext cx="3592286" cy="4842588"/>
          </a:xfrm>
          <a:prstGeom prst="rect">
            <a:avLst/>
          </a:prstGeom>
        </p:spPr>
      </p:pic>
    </p:spTree>
    <p:extLst>
      <p:ext uri="{BB962C8B-B14F-4D97-AF65-F5344CB8AC3E}">
        <p14:creationId xmlns:p14="http://schemas.microsoft.com/office/powerpoint/2010/main" val="2553071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Imagem 1" descr="img010.jpg"/>
          <p:cNvPicPr>
            <a:picLocks noChangeAspect="1"/>
          </p:cNvPicPr>
          <p:nvPr/>
        </p:nvPicPr>
        <p:blipFill>
          <a:blip r:embed="rId2" cstate="print"/>
          <a:srcRect/>
          <a:stretch>
            <a:fillRect/>
          </a:stretch>
        </p:blipFill>
        <p:spPr bwMode="auto">
          <a:xfrm>
            <a:off x="6810375" y="1"/>
            <a:ext cx="3498850" cy="3419475"/>
          </a:xfrm>
          <a:prstGeom prst="rect">
            <a:avLst/>
          </a:prstGeom>
          <a:noFill/>
          <a:ln w="9525">
            <a:noFill/>
            <a:miter lim="800000"/>
            <a:headEnd/>
            <a:tailEnd/>
          </a:ln>
        </p:spPr>
      </p:pic>
      <p:pic>
        <p:nvPicPr>
          <p:cNvPr id="200707" name="Imagem 2" descr="img011.jpg"/>
          <p:cNvPicPr>
            <a:picLocks noChangeAspect="1"/>
          </p:cNvPicPr>
          <p:nvPr/>
        </p:nvPicPr>
        <p:blipFill>
          <a:blip r:embed="rId3" cstate="print"/>
          <a:srcRect/>
          <a:stretch>
            <a:fillRect/>
          </a:stretch>
        </p:blipFill>
        <p:spPr bwMode="auto">
          <a:xfrm>
            <a:off x="1809750" y="1"/>
            <a:ext cx="3498850" cy="3419475"/>
          </a:xfrm>
          <a:prstGeom prst="rect">
            <a:avLst/>
          </a:prstGeom>
          <a:noFill/>
          <a:ln w="9525">
            <a:noFill/>
            <a:miter lim="800000"/>
            <a:headEnd/>
            <a:tailEnd/>
          </a:ln>
        </p:spPr>
      </p:pic>
      <p:pic>
        <p:nvPicPr>
          <p:cNvPr id="200708" name="Imagem 3" descr="img012.jpg"/>
          <p:cNvPicPr>
            <a:picLocks noChangeAspect="1"/>
          </p:cNvPicPr>
          <p:nvPr/>
        </p:nvPicPr>
        <p:blipFill>
          <a:blip r:embed="rId4" cstate="print"/>
          <a:srcRect/>
          <a:stretch>
            <a:fillRect/>
          </a:stretch>
        </p:blipFill>
        <p:spPr bwMode="auto">
          <a:xfrm>
            <a:off x="4346575" y="3367089"/>
            <a:ext cx="3498850" cy="3419475"/>
          </a:xfrm>
          <a:prstGeom prst="rect">
            <a:avLst/>
          </a:prstGeom>
          <a:noFill/>
          <a:ln w="9525">
            <a:noFill/>
            <a:miter lim="800000"/>
            <a:headEnd/>
            <a:tailEnd/>
          </a:ln>
        </p:spPr>
      </p:pic>
      <p:sp>
        <p:nvSpPr>
          <p:cNvPr id="2" name="Título 1">
            <a:extLst>
              <a:ext uri="{FF2B5EF4-FFF2-40B4-BE49-F238E27FC236}">
                <a16:creationId xmlns:a16="http://schemas.microsoft.com/office/drawing/2014/main" id="{49BB830B-67D1-A846-83B3-8AB3285A67B6}"/>
              </a:ext>
            </a:extLst>
          </p:cNvPr>
          <p:cNvSpPr>
            <a:spLocks noGrp="1"/>
          </p:cNvSpPr>
          <p:nvPr>
            <p:ph type="ctrTitle"/>
          </p:nvPr>
        </p:nvSpPr>
        <p:spPr/>
        <p:txBody>
          <a:bodyPr/>
          <a:lstStyle/>
          <a:p>
            <a:endParaRPr lang="pt-BR"/>
          </a:p>
        </p:txBody>
      </p:sp>
      <p:sp>
        <p:nvSpPr>
          <p:cNvPr id="3" name="Espaço Reservado para Texto 2">
            <a:extLst>
              <a:ext uri="{FF2B5EF4-FFF2-40B4-BE49-F238E27FC236}">
                <a16:creationId xmlns:a16="http://schemas.microsoft.com/office/drawing/2014/main" id="{586DDAE9-8FED-4F24-E2C9-85CF5C85BC95}"/>
              </a:ext>
            </a:extLst>
          </p:cNvPr>
          <p:cNvSpPr>
            <a:spLocks noGrp="1"/>
          </p:cNvSpPr>
          <p:nvPr>
            <p:ph type="body" sz="quarter" idx="10"/>
          </p:nvPr>
        </p:nvSpPr>
        <p:spPr/>
        <p:txBody>
          <a:bodyPr/>
          <a:lstStyle/>
          <a:p>
            <a:endParaRPr lang="pt-BR"/>
          </a:p>
        </p:txBody>
      </p:sp>
    </p:spTree>
    <p:extLst>
      <p:ext uri="{BB962C8B-B14F-4D97-AF65-F5344CB8AC3E}">
        <p14:creationId xmlns:p14="http://schemas.microsoft.com/office/powerpoint/2010/main" val="2424860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383458" y="0"/>
            <a:ext cx="7777317" cy="1160206"/>
          </a:xfrm>
        </p:spPr>
        <p:txBody>
          <a:bodyPr>
            <a:normAutofit fontScale="90000"/>
          </a:bodyPr>
          <a:lstStyle/>
          <a:p>
            <a:r>
              <a:rPr lang="pt-BR" b="1" dirty="0">
                <a:effectLst>
                  <a:outerShdw blurRad="38100" dist="38100" dir="2700000" algn="tl">
                    <a:srgbClr val="000000">
                      <a:alpha val="43137"/>
                    </a:srgbClr>
                  </a:outerShdw>
                </a:effectLst>
              </a:rPr>
              <a:t>Indicações e contraindicações de biópsias musculoesqueléticas:</a:t>
            </a:r>
            <a:endParaRPr lang="pt-BR" dirty="0">
              <a:effectLst>
                <a:outerShdw blurRad="38100" dist="38100" dir="2700000" algn="tl">
                  <a:srgbClr val="000000">
                    <a:alpha val="43137"/>
                  </a:srgbClr>
                </a:outerShdw>
              </a:effectLst>
            </a:endParaRPr>
          </a:p>
        </p:txBody>
      </p:sp>
      <p:graphicFrame>
        <p:nvGraphicFramePr>
          <p:cNvPr id="8" name="Tabela 7"/>
          <p:cNvGraphicFramePr>
            <a:graphicFrameLocks noGrp="1"/>
          </p:cNvGraphicFramePr>
          <p:nvPr>
            <p:extLst>
              <p:ext uri="{D42A27DB-BD31-4B8C-83A1-F6EECF244321}">
                <p14:modId xmlns:p14="http://schemas.microsoft.com/office/powerpoint/2010/main" val="2525116892"/>
              </p:ext>
            </p:extLst>
          </p:nvPr>
        </p:nvGraphicFramePr>
        <p:xfrm>
          <a:off x="1845654" y="1175380"/>
          <a:ext cx="8072494" cy="5150316"/>
        </p:xfrm>
        <a:graphic>
          <a:graphicData uri="http://schemas.openxmlformats.org/drawingml/2006/table">
            <a:tbl>
              <a:tblPr firstRow="1" bandRow="1">
                <a:tableStyleId>{21E4AEA4-8DFA-4A89-87EB-49C32662AFE0}</a:tableStyleId>
              </a:tblPr>
              <a:tblGrid>
                <a:gridCol w="4036247">
                  <a:extLst>
                    <a:ext uri="{9D8B030D-6E8A-4147-A177-3AD203B41FA5}">
                      <a16:colId xmlns:a16="http://schemas.microsoft.com/office/drawing/2014/main" val="20000"/>
                    </a:ext>
                  </a:extLst>
                </a:gridCol>
                <a:gridCol w="4036247">
                  <a:extLst>
                    <a:ext uri="{9D8B030D-6E8A-4147-A177-3AD203B41FA5}">
                      <a16:colId xmlns:a16="http://schemas.microsoft.com/office/drawing/2014/main" val="20001"/>
                    </a:ext>
                  </a:extLst>
                </a:gridCol>
              </a:tblGrid>
              <a:tr h="466808">
                <a:tc>
                  <a:txBody>
                    <a:bodyPr/>
                    <a:lstStyle/>
                    <a:p>
                      <a:pPr algn="ctr"/>
                      <a:r>
                        <a:rPr lang="pt-BR" dirty="0"/>
                        <a:t>INDICAÇÕES</a:t>
                      </a:r>
                    </a:p>
                  </a:txBody>
                  <a:tcPr anchor="ctr"/>
                </a:tc>
                <a:tc>
                  <a:txBody>
                    <a:bodyPr/>
                    <a:lstStyle/>
                    <a:p>
                      <a:pPr algn="ctr"/>
                      <a:r>
                        <a:rPr lang="pt-BR" dirty="0"/>
                        <a:t>CONTRAINDICAÇÕES</a:t>
                      </a:r>
                    </a:p>
                  </a:txBody>
                  <a:tcPr anchor="ctr"/>
                </a:tc>
                <a:extLst>
                  <a:ext uri="{0D108BD9-81ED-4DB2-BD59-A6C34878D82A}">
                    <a16:rowId xmlns:a16="http://schemas.microsoft.com/office/drawing/2014/main" val="10000"/>
                  </a:ext>
                </a:extLst>
              </a:tr>
              <a:tr h="951722">
                <a:tc>
                  <a:txBody>
                    <a:bodyPr/>
                    <a:lstStyle/>
                    <a:p>
                      <a:r>
                        <a:rPr lang="pt-BR" dirty="0"/>
                        <a:t>Diagnóstico</a:t>
                      </a:r>
                      <a:r>
                        <a:rPr lang="pt-BR" baseline="0" dirty="0"/>
                        <a:t> definitivo de lesões ósseas ou de partes moles, com  imagem agressiva ou indeterminada</a:t>
                      </a:r>
                      <a:endParaRPr lang="pt-BR" dirty="0"/>
                    </a:p>
                  </a:txBody>
                  <a:tcPr anchor="ctr"/>
                </a:tc>
                <a:tc>
                  <a:txBody>
                    <a:bodyPr/>
                    <a:lstStyle/>
                    <a:p>
                      <a:r>
                        <a:rPr lang="pt-BR" dirty="0"/>
                        <a:t>Pacientes não cooperativos</a:t>
                      </a:r>
                    </a:p>
                  </a:txBody>
                  <a:tcPr anchor="ctr"/>
                </a:tc>
                <a:extLst>
                  <a:ext uri="{0D108BD9-81ED-4DB2-BD59-A6C34878D82A}">
                    <a16:rowId xmlns:a16="http://schemas.microsoft.com/office/drawing/2014/main" val="10001"/>
                  </a:ext>
                </a:extLst>
              </a:tr>
              <a:tr h="5154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Confirmar</a:t>
                      </a:r>
                      <a:r>
                        <a:rPr lang="pt-BR" baseline="0" dirty="0"/>
                        <a:t> ou excluir metástases em pacientes com neoplasia primária conhecida. Estudo genético/marcadores</a:t>
                      </a:r>
                      <a:endParaRPr lang="pt-BR" dirty="0"/>
                    </a:p>
                    <a:p>
                      <a:endParaRPr lang="pt-BR" dirty="0"/>
                    </a:p>
                  </a:txBody>
                  <a:tcPr anchor="ctr"/>
                </a:tc>
                <a:tc>
                  <a:txBody>
                    <a:bodyPr/>
                    <a:lstStyle/>
                    <a:p>
                      <a:r>
                        <a:rPr lang="pt-BR" dirty="0"/>
                        <a:t>Diátese</a:t>
                      </a:r>
                      <a:r>
                        <a:rPr lang="pt-BR" baseline="0" dirty="0"/>
                        <a:t> hemorrágica</a:t>
                      </a:r>
                      <a:endParaRPr lang="pt-BR" dirty="0"/>
                    </a:p>
                  </a:txBody>
                  <a:tcPr anchor="ctr"/>
                </a:tc>
                <a:extLst>
                  <a:ext uri="{0D108BD9-81ED-4DB2-BD59-A6C34878D82A}">
                    <a16:rowId xmlns:a16="http://schemas.microsoft.com/office/drawing/2014/main" val="10002"/>
                  </a:ext>
                </a:extLst>
              </a:tr>
              <a:tr h="10800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Confirmação</a:t>
                      </a:r>
                      <a:r>
                        <a:rPr lang="pt-BR" baseline="0" dirty="0"/>
                        <a:t> diagnóstica e isolamento de microorganismos em infecções</a:t>
                      </a:r>
                      <a:endParaRPr lang="pt-BR" dirty="0"/>
                    </a:p>
                    <a:p>
                      <a:endParaRPr lang="pt-BR"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Locais inacessíveis -</a:t>
                      </a:r>
                      <a:r>
                        <a:rPr lang="pt-BR" baseline="0" dirty="0"/>
                        <a:t> </a:t>
                      </a:r>
                      <a:r>
                        <a:rPr lang="pt-BR" sz="1800" dirty="0"/>
                        <a:t>lesões escleróticas próximas a grandes artérias e lesões em C1 e no processo odontoide de C2</a:t>
                      </a:r>
                      <a:endParaRPr lang="pt-BR" dirty="0"/>
                    </a:p>
                  </a:txBody>
                  <a:tcPr anchor="ctr"/>
                </a:tc>
                <a:extLst>
                  <a:ext uri="{0D108BD9-81ED-4DB2-BD59-A6C34878D82A}">
                    <a16:rowId xmlns:a16="http://schemas.microsoft.com/office/drawing/2014/main" val="10003"/>
                  </a:ext>
                </a:extLst>
              </a:tr>
              <a:tr h="9175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Excluir</a:t>
                      </a:r>
                      <a:r>
                        <a:rPr lang="pt-BR" baseline="0" dirty="0"/>
                        <a:t> ou confirmar uma  lesão subjacente causando uma fratura patológica</a:t>
                      </a:r>
                    </a:p>
                    <a:p>
                      <a:pPr marL="0" marR="0" indent="0" algn="l" defTabSz="914400" rtl="0" eaLnBrk="1" fontAlgn="auto" latinLnBrk="0" hangingPunct="1">
                        <a:lnSpc>
                          <a:spcPct val="100000"/>
                        </a:lnSpc>
                        <a:spcBef>
                          <a:spcPts val="0"/>
                        </a:spcBef>
                        <a:spcAft>
                          <a:spcPts val="0"/>
                        </a:spcAft>
                        <a:buClrTx/>
                        <a:buSzTx/>
                        <a:buFontTx/>
                        <a:buNone/>
                        <a:tabLst/>
                        <a:defRPr/>
                      </a:pPr>
                      <a:endParaRPr lang="pt-B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pt-BR" baseline="0" dirty="0"/>
                        <a:t>Recorrência</a:t>
                      </a:r>
                      <a:endParaRPr lang="pt-BR" dirty="0"/>
                    </a:p>
                  </a:txBody>
                  <a:tcPr anchor="ctr"/>
                </a:tc>
                <a:tc>
                  <a:txBody>
                    <a:bodyPr/>
                    <a:lstStyle/>
                    <a:p>
                      <a:endParaRPr lang="pt-BR" dirty="0"/>
                    </a:p>
                  </a:txBody>
                  <a:tcPr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Imagem 1" descr="img014b.jpg"/>
          <p:cNvPicPr>
            <a:picLocks noChangeAspect="1"/>
          </p:cNvPicPr>
          <p:nvPr/>
        </p:nvPicPr>
        <p:blipFill>
          <a:blip r:embed="rId2" cstate="print"/>
          <a:srcRect/>
          <a:stretch>
            <a:fillRect/>
          </a:stretch>
        </p:blipFill>
        <p:spPr bwMode="auto">
          <a:xfrm>
            <a:off x="6168008" y="908026"/>
            <a:ext cx="4421188" cy="4321175"/>
          </a:xfrm>
          <a:prstGeom prst="rect">
            <a:avLst/>
          </a:prstGeom>
          <a:noFill/>
          <a:ln w="9525">
            <a:noFill/>
            <a:miter lim="800000"/>
            <a:headEnd/>
            <a:tailEnd/>
          </a:ln>
        </p:spPr>
      </p:pic>
      <p:pic>
        <p:nvPicPr>
          <p:cNvPr id="201731" name="Imagem 2" descr="img013.jpg"/>
          <p:cNvPicPr>
            <a:picLocks noChangeAspect="1"/>
          </p:cNvPicPr>
          <p:nvPr/>
        </p:nvPicPr>
        <p:blipFill>
          <a:blip r:embed="rId3" cstate="print"/>
          <a:srcRect/>
          <a:stretch>
            <a:fillRect/>
          </a:stretch>
        </p:blipFill>
        <p:spPr bwMode="auto">
          <a:xfrm>
            <a:off x="1631504" y="908026"/>
            <a:ext cx="4421188" cy="4321175"/>
          </a:xfrm>
          <a:prstGeom prst="rect">
            <a:avLst/>
          </a:prstGeom>
          <a:noFill/>
          <a:ln w="9525">
            <a:noFill/>
            <a:miter lim="800000"/>
            <a:headEnd/>
            <a:tailEnd/>
          </a:ln>
        </p:spPr>
      </p:pic>
      <p:sp>
        <p:nvSpPr>
          <p:cNvPr id="2" name="Título 1">
            <a:extLst>
              <a:ext uri="{FF2B5EF4-FFF2-40B4-BE49-F238E27FC236}">
                <a16:creationId xmlns:a16="http://schemas.microsoft.com/office/drawing/2014/main" id="{D17B4FF3-8C78-FF0F-09B7-E06688CBDD29}"/>
              </a:ext>
            </a:extLst>
          </p:cNvPr>
          <p:cNvSpPr>
            <a:spLocks noGrp="1"/>
          </p:cNvSpPr>
          <p:nvPr>
            <p:ph type="ctrTitle"/>
          </p:nvPr>
        </p:nvSpPr>
        <p:spPr/>
        <p:txBody>
          <a:bodyPr/>
          <a:lstStyle/>
          <a:p>
            <a:endParaRPr lang="pt-BR"/>
          </a:p>
        </p:txBody>
      </p:sp>
      <p:sp>
        <p:nvSpPr>
          <p:cNvPr id="3" name="Espaço Reservado para Texto 2">
            <a:extLst>
              <a:ext uri="{FF2B5EF4-FFF2-40B4-BE49-F238E27FC236}">
                <a16:creationId xmlns:a16="http://schemas.microsoft.com/office/drawing/2014/main" id="{0E40078E-F7D7-19B0-7BA1-F621A6441B9A}"/>
              </a:ext>
            </a:extLst>
          </p:cNvPr>
          <p:cNvSpPr>
            <a:spLocks noGrp="1"/>
          </p:cNvSpPr>
          <p:nvPr>
            <p:ph type="body" sz="quarter" idx="10"/>
          </p:nvPr>
        </p:nvSpPr>
        <p:spPr/>
        <p:txBody>
          <a:bodyPr/>
          <a:lstStyle/>
          <a:p>
            <a:endParaRPr lang="pt-BR"/>
          </a:p>
        </p:txBody>
      </p:sp>
    </p:spTree>
    <p:extLst>
      <p:ext uri="{BB962C8B-B14F-4D97-AF65-F5344CB8AC3E}">
        <p14:creationId xmlns:p14="http://schemas.microsoft.com/office/powerpoint/2010/main" val="3144996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Imagem 1" descr="img015.jpg"/>
          <p:cNvPicPr>
            <a:picLocks noChangeAspect="1"/>
          </p:cNvPicPr>
          <p:nvPr/>
        </p:nvPicPr>
        <p:blipFill>
          <a:blip r:embed="rId2" cstate="print"/>
          <a:srcRect/>
          <a:stretch>
            <a:fillRect/>
          </a:stretch>
        </p:blipFill>
        <p:spPr bwMode="auto">
          <a:xfrm>
            <a:off x="2043113" y="3573017"/>
            <a:ext cx="8105775" cy="1801813"/>
          </a:xfrm>
          <a:prstGeom prst="rect">
            <a:avLst/>
          </a:prstGeom>
          <a:noFill/>
          <a:ln w="9525">
            <a:noFill/>
            <a:miter lim="800000"/>
            <a:headEnd/>
            <a:tailEnd/>
          </a:ln>
        </p:spPr>
      </p:pic>
      <p:pic>
        <p:nvPicPr>
          <p:cNvPr id="202755" name="Imagem 2" descr="img016.jpg"/>
          <p:cNvPicPr>
            <a:picLocks noChangeAspect="1"/>
          </p:cNvPicPr>
          <p:nvPr/>
        </p:nvPicPr>
        <p:blipFill>
          <a:blip r:embed="rId3" cstate="print"/>
          <a:srcRect/>
          <a:stretch>
            <a:fillRect/>
          </a:stretch>
        </p:blipFill>
        <p:spPr bwMode="auto">
          <a:xfrm>
            <a:off x="2122488" y="1437829"/>
            <a:ext cx="7947025" cy="1801812"/>
          </a:xfrm>
          <a:prstGeom prst="rect">
            <a:avLst/>
          </a:prstGeom>
          <a:noFill/>
          <a:ln w="9525">
            <a:noFill/>
            <a:miter lim="800000"/>
            <a:headEnd/>
            <a:tailEnd/>
          </a:ln>
        </p:spPr>
      </p:pic>
    </p:spTree>
    <p:extLst>
      <p:ext uri="{BB962C8B-B14F-4D97-AF65-F5344CB8AC3E}">
        <p14:creationId xmlns:p14="http://schemas.microsoft.com/office/powerpoint/2010/main" val="2913482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96C59AB5-3F4D-609F-599A-3615D3CFD977}"/>
              </a:ext>
            </a:extLst>
          </p:cNvPr>
          <p:cNvSpPr txBox="1">
            <a:spLocks/>
          </p:cNvSpPr>
          <p:nvPr/>
        </p:nvSpPr>
        <p:spPr>
          <a:xfrm>
            <a:off x="375673" y="5142069"/>
            <a:ext cx="5159895" cy="1543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70000" lnSpcReduction="20000"/>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ED1C24"/>
                </a:solidFill>
                <a:uFillTx/>
                <a:latin typeface="+mn-lt"/>
                <a:ea typeface="+mn-ea"/>
                <a:cs typeface="+mn-cs"/>
                <a:sym typeface="Calibri"/>
              </a:defRPr>
            </a:lvl9pPr>
          </a:lstStyle>
          <a:p>
            <a:pPr marL="0" marR="0" lvl="0" indent="0" algn="l" defTabSz="914400" rtl="0" eaLnBrk="1" fontAlgn="auto" latinLnBrk="0" hangingPunct="1">
              <a:lnSpc>
                <a:spcPct val="120000"/>
              </a:lnSpc>
              <a:spcBef>
                <a:spcPts val="0"/>
              </a:spcBef>
              <a:spcAft>
                <a:spcPts val="0"/>
              </a:spcAft>
              <a:buClrTx/>
              <a:buSzPct val="100000"/>
              <a:buFont typeface="Arial"/>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sym typeface="Calibri"/>
              </a:rPr>
              <a:t>Trajeto </a:t>
            </a:r>
            <a:r>
              <a:rPr kumimoji="0" lang="pt-BR" sz="3200" b="0" i="0" u="none" strike="noStrike" kern="1200" cap="none" spc="0" normalizeH="0" baseline="0" noProof="0" dirty="0" err="1">
                <a:ln>
                  <a:noFill/>
                </a:ln>
                <a:solidFill>
                  <a:prstClr val="white"/>
                </a:solidFill>
                <a:effectLst/>
                <a:uLnTx/>
                <a:uFillTx/>
                <a:latin typeface="Calibri" panose="020F0502020204030204"/>
                <a:ea typeface="+mn-ea"/>
                <a:cs typeface="+mn-cs"/>
                <a:sym typeface="Calibri"/>
              </a:rPr>
              <a:t>transcostovertebral</a:t>
            </a:r>
            <a:r>
              <a:rPr kumimoji="0" lang="pt-BR" sz="3200" b="0" i="0" u="none" strike="noStrike" kern="1200" cap="none" spc="0" normalizeH="0" baseline="0" noProof="0" dirty="0">
                <a:ln>
                  <a:noFill/>
                </a:ln>
                <a:solidFill>
                  <a:prstClr val="white"/>
                </a:solidFill>
                <a:effectLst/>
                <a:uLnTx/>
                <a:uFillTx/>
                <a:latin typeface="Calibri" panose="020F0502020204030204"/>
                <a:ea typeface="+mn-ea"/>
                <a:cs typeface="+mn-cs"/>
                <a:sym typeface="Calibri"/>
              </a:rPr>
              <a:t> para biópsia de lesão mista em T10, relacionada a metástase de neoplasia de mama.</a:t>
            </a:r>
          </a:p>
        </p:txBody>
      </p:sp>
      <p:pic>
        <p:nvPicPr>
          <p:cNvPr id="3" name="Imagem 2">
            <a:extLst>
              <a:ext uri="{FF2B5EF4-FFF2-40B4-BE49-F238E27FC236}">
                <a16:creationId xmlns:a16="http://schemas.microsoft.com/office/drawing/2014/main" id="{AC310838-2A15-DF26-370D-2FF12C98434A}"/>
              </a:ext>
            </a:extLst>
          </p:cNvPr>
          <p:cNvPicPr>
            <a:picLocks noChangeAspect="1"/>
          </p:cNvPicPr>
          <p:nvPr/>
        </p:nvPicPr>
        <p:blipFill rotWithShape="1">
          <a:blip r:embed="rId2">
            <a:extLst>
              <a:ext uri="{28A0092B-C50C-407E-A947-70E740481C1C}">
                <a14:useLocalDpi xmlns:a14="http://schemas.microsoft.com/office/drawing/2010/main" val="0"/>
              </a:ext>
            </a:extLst>
          </a:blip>
          <a:srcRect l="26136" t="23162" r="26894" b="15350"/>
          <a:stretch/>
        </p:blipFill>
        <p:spPr>
          <a:xfrm>
            <a:off x="0" y="820715"/>
            <a:ext cx="5159896" cy="4124217"/>
          </a:xfrm>
          <a:prstGeom prst="rect">
            <a:avLst/>
          </a:prstGeom>
        </p:spPr>
      </p:pic>
      <p:sp>
        <p:nvSpPr>
          <p:cNvPr id="4" name="CaixaDeTexto 3">
            <a:extLst>
              <a:ext uri="{FF2B5EF4-FFF2-40B4-BE49-F238E27FC236}">
                <a16:creationId xmlns:a16="http://schemas.microsoft.com/office/drawing/2014/main" id="{D00509F3-7C8B-3952-7D90-53E84F9E555D}"/>
              </a:ext>
            </a:extLst>
          </p:cNvPr>
          <p:cNvSpPr txBox="1"/>
          <p:nvPr/>
        </p:nvSpPr>
        <p:spPr>
          <a:xfrm>
            <a:off x="6456040" y="5142069"/>
            <a:ext cx="4857701" cy="14157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Biópsia de lesão lítica no corpo vertebral de L4, relacionada a </a:t>
            </a:r>
            <a:r>
              <a:rPr kumimoji="0" lang="pt-BR" sz="2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mieloma</a:t>
            </a:r>
            <a:r>
              <a:rPr kumimoji="0" lang="pt-B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múltiplo. Trajeto </a:t>
            </a:r>
            <a:r>
              <a:rPr kumimoji="0" lang="pt-BR" sz="2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transpedicular</a:t>
            </a:r>
            <a:r>
              <a:rPr kumimoji="0" lang="pt-BR"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com agulha 11 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Imagem 4">
            <a:extLst>
              <a:ext uri="{FF2B5EF4-FFF2-40B4-BE49-F238E27FC236}">
                <a16:creationId xmlns:a16="http://schemas.microsoft.com/office/drawing/2014/main" id="{DD7F8F00-96EE-56E5-BE8D-605BB1DC3B94}"/>
              </a:ext>
            </a:extLst>
          </p:cNvPr>
          <p:cNvPicPr>
            <a:picLocks noChangeAspect="1"/>
          </p:cNvPicPr>
          <p:nvPr/>
        </p:nvPicPr>
        <p:blipFill rotWithShape="1">
          <a:blip r:embed="rId3">
            <a:extLst>
              <a:ext uri="{28A0092B-C50C-407E-A947-70E740481C1C}">
                <a14:useLocalDpi xmlns:a14="http://schemas.microsoft.com/office/drawing/2010/main" val="0"/>
              </a:ext>
            </a:extLst>
          </a:blip>
          <a:srcRect l="19529" r="19023" b="4957"/>
          <a:stretch/>
        </p:blipFill>
        <p:spPr>
          <a:xfrm>
            <a:off x="5665945" y="1107649"/>
            <a:ext cx="6031184" cy="3494783"/>
          </a:xfrm>
          <a:prstGeom prst="rect">
            <a:avLst/>
          </a:prstGeom>
        </p:spPr>
      </p:pic>
    </p:spTree>
    <p:extLst>
      <p:ext uri="{BB962C8B-B14F-4D97-AF65-F5344CB8AC3E}">
        <p14:creationId xmlns:p14="http://schemas.microsoft.com/office/powerpoint/2010/main" val="2870672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cstate="print">
            <a:extLst>
              <a:ext uri="{28A0092B-C50C-407E-A947-70E740481C1C}">
                <a14:useLocalDpi xmlns:a14="http://schemas.microsoft.com/office/drawing/2010/main" val="0"/>
              </a:ext>
            </a:extLst>
          </a:blip>
          <a:srcRect l="1521" t="10124" r="2052" b="12993"/>
          <a:stretch/>
        </p:blipFill>
        <p:spPr>
          <a:xfrm>
            <a:off x="1703513" y="404664"/>
            <a:ext cx="4199467" cy="3926794"/>
          </a:xfrm>
          <a:prstGeom prst="rect">
            <a:avLst/>
          </a:prstGeom>
        </p:spPr>
      </p:pic>
      <p:pic>
        <p:nvPicPr>
          <p:cNvPr id="6" name="Imagem 5"/>
          <p:cNvPicPr>
            <a:picLocks noChangeAspect="1"/>
          </p:cNvPicPr>
          <p:nvPr/>
        </p:nvPicPr>
        <p:blipFill rotWithShape="1">
          <a:blip r:embed="rId3" cstate="print">
            <a:extLst>
              <a:ext uri="{28A0092B-C50C-407E-A947-70E740481C1C}">
                <a14:useLocalDpi xmlns:a14="http://schemas.microsoft.com/office/drawing/2010/main" val="0"/>
              </a:ext>
            </a:extLst>
          </a:blip>
          <a:srcRect t="34259" r="6106" b="34383"/>
          <a:stretch/>
        </p:blipFill>
        <p:spPr>
          <a:xfrm>
            <a:off x="6384033" y="2644318"/>
            <a:ext cx="4006821" cy="1569365"/>
          </a:xfrm>
          <a:prstGeom prst="rect">
            <a:avLst/>
          </a:prstGeom>
        </p:spPr>
      </p:pic>
      <p:sp>
        <p:nvSpPr>
          <p:cNvPr id="7" name="CaixaDeTexto 6"/>
          <p:cNvSpPr txBox="1"/>
          <p:nvPr/>
        </p:nvSpPr>
        <p:spPr>
          <a:xfrm>
            <a:off x="6384032" y="3844350"/>
            <a:ext cx="309700" cy="369332"/>
          </a:xfrm>
          <a:prstGeom prst="rect">
            <a:avLst/>
          </a:prstGeom>
          <a:solidFill>
            <a:schemeClr val="tx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 name="CaixaDeTexto 7"/>
          <p:cNvSpPr txBox="1"/>
          <p:nvPr/>
        </p:nvSpPr>
        <p:spPr>
          <a:xfrm>
            <a:off x="1706775" y="3825417"/>
            <a:ext cx="317716" cy="369332"/>
          </a:xfrm>
          <a:prstGeom prst="rect">
            <a:avLst/>
          </a:prstGeom>
          <a:solidFill>
            <a:schemeClr val="tx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2" name="Espaço Reservado para Conteúdo 2">
            <a:extLst>
              <a:ext uri="{FF2B5EF4-FFF2-40B4-BE49-F238E27FC236}">
                <a16:creationId xmlns:a16="http://schemas.microsoft.com/office/drawing/2014/main" id="{C336DCE2-45EB-183A-A3BE-2DD819FAAC94}"/>
              </a:ext>
            </a:extLst>
          </p:cNvPr>
          <p:cNvSpPr txBox="1">
            <a:spLocks/>
          </p:cNvSpPr>
          <p:nvPr/>
        </p:nvSpPr>
        <p:spPr>
          <a:xfrm>
            <a:off x="1117092" y="5373216"/>
            <a:ext cx="9957816" cy="1185863"/>
          </a:xfrm>
          <a:prstGeom prst="rect">
            <a:avLst/>
          </a:prstGeom>
        </p:spPr>
        <p:txBody>
          <a:bodyPr>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2000" b="0" i="0" u="none" strike="noStrike" kern="1200" cap="none" spc="0" normalizeH="0" baseline="0" noProof="0">
                <a:ln>
                  <a:noFill/>
                </a:ln>
                <a:solidFill>
                  <a:prstClr val="white"/>
                </a:solidFill>
                <a:effectLst/>
                <a:uLnTx/>
                <a:uFillTx/>
                <a:latin typeface="Calibri" panose="020F0502020204030204"/>
                <a:ea typeface="+mn-ea"/>
                <a:cs typeface="+mn-cs"/>
              </a:rPr>
              <a:t>Paciente masculino, 69 anos, com suspeita de espondilodiscite no nível T12-L1. Imagens de TC com reconstrução axial oblíqua (A) e sagital oblíqua (B) mostrando o trajeto posterolateral da agulha.</a:t>
            </a:r>
          </a:p>
          <a:p>
            <a:pPr marL="0" marR="0" lvl="0" indent="0" algn="l" defTabSz="914446"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4099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F6963790-0035-8C44-5CAA-419658AD06DD}"/>
              </a:ext>
            </a:extLst>
          </p:cNvPr>
          <p:cNvPicPr>
            <a:picLocks noChangeAspect="1"/>
          </p:cNvPicPr>
          <p:nvPr/>
        </p:nvPicPr>
        <p:blipFill rotWithShape="1">
          <a:blip r:embed="rId2" cstate="print"/>
          <a:srcRect l="23094" t="20601" r="29821" b="21651"/>
          <a:stretch/>
        </p:blipFill>
        <p:spPr>
          <a:xfrm>
            <a:off x="5177898" y="1951823"/>
            <a:ext cx="1836204" cy="3606830"/>
          </a:xfrm>
          <a:prstGeom prst="rect">
            <a:avLst/>
          </a:prstGeom>
        </p:spPr>
      </p:pic>
      <p:pic>
        <p:nvPicPr>
          <p:cNvPr id="11" name="Imagem 10">
            <a:extLst>
              <a:ext uri="{FF2B5EF4-FFF2-40B4-BE49-F238E27FC236}">
                <a16:creationId xmlns:a16="http://schemas.microsoft.com/office/drawing/2014/main" id="{839EEB6B-C5B2-AEB5-5B15-7523A43A48F1}"/>
              </a:ext>
            </a:extLst>
          </p:cNvPr>
          <p:cNvPicPr>
            <a:picLocks noChangeAspect="1"/>
          </p:cNvPicPr>
          <p:nvPr/>
        </p:nvPicPr>
        <p:blipFill rotWithShape="1">
          <a:blip r:embed="rId3" cstate="print"/>
          <a:srcRect l="23094" t="19551" r="28139" b="21650"/>
          <a:stretch/>
        </p:blipFill>
        <p:spPr>
          <a:xfrm>
            <a:off x="2500445" y="1953355"/>
            <a:ext cx="1836204" cy="3545774"/>
          </a:xfrm>
          <a:prstGeom prst="rect">
            <a:avLst/>
          </a:prstGeom>
        </p:spPr>
      </p:pic>
      <p:pic>
        <p:nvPicPr>
          <p:cNvPr id="15" name="Imagem 14">
            <a:extLst>
              <a:ext uri="{FF2B5EF4-FFF2-40B4-BE49-F238E27FC236}">
                <a16:creationId xmlns:a16="http://schemas.microsoft.com/office/drawing/2014/main" id="{CD76992B-6667-F880-5B07-5812347270AA}"/>
              </a:ext>
            </a:extLst>
          </p:cNvPr>
          <p:cNvPicPr>
            <a:picLocks noChangeAspect="1"/>
          </p:cNvPicPr>
          <p:nvPr/>
        </p:nvPicPr>
        <p:blipFill rotWithShape="1">
          <a:blip r:embed="rId4" cstate="print"/>
          <a:srcRect l="34865" t="43187" r="24776" b="10100"/>
          <a:stretch/>
        </p:blipFill>
        <p:spPr>
          <a:xfrm>
            <a:off x="8063066" y="1973421"/>
            <a:ext cx="1901957" cy="3525709"/>
          </a:xfrm>
          <a:prstGeom prst="rect">
            <a:avLst/>
          </a:prstGeom>
        </p:spPr>
      </p:pic>
      <p:sp>
        <p:nvSpPr>
          <p:cNvPr id="10" name="Título 1">
            <a:extLst>
              <a:ext uri="{FF2B5EF4-FFF2-40B4-BE49-F238E27FC236}">
                <a16:creationId xmlns:a16="http://schemas.microsoft.com/office/drawing/2014/main" id="{04ACC4FD-7B17-40AE-983D-C7DDA0A1DE35}"/>
              </a:ext>
            </a:extLst>
          </p:cNvPr>
          <p:cNvSpPr txBox="1">
            <a:spLocks/>
          </p:cNvSpPr>
          <p:nvPr/>
        </p:nvSpPr>
        <p:spPr>
          <a:xfrm>
            <a:off x="363894" y="251876"/>
            <a:ext cx="10241335" cy="837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a:ea typeface="+mn-ea"/>
                <a:cs typeface="Calibri"/>
                <a:sym typeface="Calibri"/>
              </a:rPr>
              <a:t>Controle pós operatório de 60 dias, com quadro álgico persistente</a:t>
            </a:r>
          </a:p>
        </p:txBody>
      </p:sp>
      <p:pic>
        <p:nvPicPr>
          <p:cNvPr id="7" name="Imagem 6">
            <a:extLst>
              <a:ext uri="{FF2B5EF4-FFF2-40B4-BE49-F238E27FC236}">
                <a16:creationId xmlns:a16="http://schemas.microsoft.com/office/drawing/2014/main" id="{A1CEEE75-323E-438D-BE0C-C3D04953BD52}"/>
              </a:ext>
            </a:extLst>
          </p:cNvPr>
          <p:cNvPicPr>
            <a:picLocks noChangeAspect="1"/>
          </p:cNvPicPr>
          <p:nvPr/>
        </p:nvPicPr>
        <p:blipFill rotWithShape="1">
          <a:blip r:embed="rId5" cstate="print"/>
          <a:srcRect l="31502" t="19551" r="19731" b="19551"/>
          <a:stretch/>
        </p:blipFill>
        <p:spPr>
          <a:xfrm>
            <a:off x="1662131" y="1826720"/>
            <a:ext cx="1836204" cy="3672408"/>
          </a:xfrm>
          <a:prstGeom prst="rect">
            <a:avLst/>
          </a:prstGeom>
        </p:spPr>
      </p:pic>
      <p:pic>
        <p:nvPicPr>
          <p:cNvPr id="17" name="Imagem 16">
            <a:extLst>
              <a:ext uri="{FF2B5EF4-FFF2-40B4-BE49-F238E27FC236}">
                <a16:creationId xmlns:a16="http://schemas.microsoft.com/office/drawing/2014/main" id="{DB6274A8-A6CF-6A85-9497-90AE0CE61DA7}"/>
              </a:ext>
            </a:extLst>
          </p:cNvPr>
          <p:cNvPicPr>
            <a:picLocks noChangeAspect="1"/>
          </p:cNvPicPr>
          <p:nvPr/>
        </p:nvPicPr>
        <p:blipFill rotWithShape="1">
          <a:blip r:embed="rId6" cstate="print"/>
          <a:srcRect l="28139" t="25850" r="29821" b="20338"/>
          <a:stretch/>
        </p:blipFill>
        <p:spPr>
          <a:xfrm>
            <a:off x="3503712" y="1748498"/>
            <a:ext cx="1836204" cy="3764208"/>
          </a:xfrm>
          <a:prstGeom prst="rect">
            <a:avLst/>
          </a:prstGeom>
        </p:spPr>
      </p:pic>
      <p:pic>
        <p:nvPicPr>
          <p:cNvPr id="13" name="Imagem 12">
            <a:extLst>
              <a:ext uri="{FF2B5EF4-FFF2-40B4-BE49-F238E27FC236}">
                <a16:creationId xmlns:a16="http://schemas.microsoft.com/office/drawing/2014/main" id="{0A2FEBF7-1FF4-21D9-B544-674DD21A46E1}"/>
              </a:ext>
            </a:extLst>
          </p:cNvPr>
          <p:cNvPicPr>
            <a:picLocks noChangeAspect="1"/>
          </p:cNvPicPr>
          <p:nvPr/>
        </p:nvPicPr>
        <p:blipFill rotWithShape="1">
          <a:blip r:embed="rId7" cstate="print"/>
          <a:srcRect l="4597" t="23752" r="7960" b="22699"/>
          <a:stretch/>
        </p:blipFill>
        <p:spPr>
          <a:xfrm>
            <a:off x="7365891" y="2747098"/>
            <a:ext cx="3239338" cy="3177043"/>
          </a:xfrm>
          <a:prstGeom prst="rect">
            <a:avLst/>
          </a:prstGeom>
        </p:spPr>
      </p:pic>
      <p:pic>
        <p:nvPicPr>
          <p:cNvPr id="19" name="Imagem 18">
            <a:extLst>
              <a:ext uri="{FF2B5EF4-FFF2-40B4-BE49-F238E27FC236}">
                <a16:creationId xmlns:a16="http://schemas.microsoft.com/office/drawing/2014/main" id="{F9B41FA2-3BF8-9D83-B85C-939E26DBE006}"/>
              </a:ext>
            </a:extLst>
          </p:cNvPr>
          <p:cNvPicPr>
            <a:picLocks noChangeAspect="1"/>
          </p:cNvPicPr>
          <p:nvPr/>
        </p:nvPicPr>
        <p:blipFill rotWithShape="1">
          <a:blip r:embed="rId8" cstate="print"/>
          <a:srcRect l="46637" t="33426" r="6278" b="34249"/>
          <a:stretch/>
        </p:blipFill>
        <p:spPr>
          <a:xfrm>
            <a:off x="5339916" y="1698079"/>
            <a:ext cx="2889560" cy="3177043"/>
          </a:xfrm>
          <a:prstGeom prst="rect">
            <a:avLst/>
          </a:prstGeom>
        </p:spPr>
      </p:pic>
      <p:cxnSp>
        <p:nvCxnSpPr>
          <p:cNvPr id="3" name="Conector de Seta Reta 2">
            <a:extLst>
              <a:ext uri="{FF2B5EF4-FFF2-40B4-BE49-F238E27FC236}">
                <a16:creationId xmlns:a16="http://schemas.microsoft.com/office/drawing/2014/main" id="{73713727-7FA6-4DAF-9A2C-08A32FF23FF0}"/>
              </a:ext>
            </a:extLst>
          </p:cNvPr>
          <p:cNvCxnSpPr/>
          <p:nvPr/>
        </p:nvCxnSpPr>
        <p:spPr>
          <a:xfrm>
            <a:off x="9174343" y="4563127"/>
            <a:ext cx="225297" cy="276188"/>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08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11"/>
                                        </p:tgtEl>
                                      </p:cBhvr>
                                    </p:animEffect>
                                    <p:set>
                                      <p:cBhvr>
                                        <p:cTn id="7" dur="1" fill="hold">
                                          <p:stCondLst>
                                            <p:cond delay="24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9"/>
                                        </p:tgtEl>
                                      </p:cBhvr>
                                    </p:animEffect>
                                    <p:set>
                                      <p:cBhvr>
                                        <p:cTn id="10" dur="1" fill="hold">
                                          <p:stCondLst>
                                            <p:cond delay="24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50"/>
                                        <p:tgtEl>
                                          <p:spTgt spid="15"/>
                                        </p:tgtEl>
                                      </p:cBhvr>
                                    </p:animEffect>
                                    <p:set>
                                      <p:cBhvr>
                                        <p:cTn id="13" dur="1" fill="hold">
                                          <p:stCondLst>
                                            <p:cond delay="249"/>
                                          </p:stCondLst>
                                        </p:cTn>
                                        <p:tgtEl>
                                          <p:spTgt spid="15"/>
                                        </p:tgtEl>
                                        <p:attrNameLst>
                                          <p:attrName>style.visibility</p:attrName>
                                        </p:attrNameLst>
                                      </p:cBhvr>
                                      <p:to>
                                        <p:strVal val="hidden"/>
                                      </p:to>
                                    </p:set>
                                  </p:childTnLst>
                                </p:cTn>
                              </p:par>
                            </p:childTnLst>
                          </p:cTn>
                        </p:par>
                        <p:par>
                          <p:cTn id="14" fill="hold">
                            <p:stCondLst>
                              <p:cond delay="25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750"/>
                            </p:stCondLst>
                            <p:childTnLst>
                              <p:par>
                                <p:cTn id="28" presetID="1"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C070F67-2334-12A6-4CFC-9EFBD01E7228}"/>
              </a:ext>
            </a:extLst>
          </p:cNvPr>
          <p:cNvPicPr>
            <a:picLocks noChangeAspect="1"/>
          </p:cNvPicPr>
          <p:nvPr/>
        </p:nvPicPr>
        <p:blipFill rotWithShape="1">
          <a:blip r:embed="rId2" cstate="print"/>
          <a:srcRect l="1132" t="62600" b="1701"/>
          <a:stretch/>
        </p:blipFill>
        <p:spPr>
          <a:xfrm>
            <a:off x="1783081" y="1358029"/>
            <a:ext cx="8625838" cy="3950120"/>
          </a:xfrm>
          <a:prstGeom prst="rect">
            <a:avLst/>
          </a:prstGeom>
        </p:spPr>
      </p:pic>
    </p:spTree>
    <p:extLst>
      <p:ext uri="{BB962C8B-B14F-4D97-AF65-F5344CB8AC3E}">
        <p14:creationId xmlns:p14="http://schemas.microsoft.com/office/powerpoint/2010/main" val="1707599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3509E4C6-E8CC-446A-8872-5DA1E3CF2B16}"/>
              </a:ext>
            </a:extLst>
          </p:cNvPr>
          <p:cNvSpPr txBox="1">
            <a:spLocks/>
          </p:cNvSpPr>
          <p:nvPr/>
        </p:nvSpPr>
        <p:spPr>
          <a:xfrm>
            <a:off x="0" y="7938"/>
            <a:ext cx="12192000" cy="1116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lnSpcReduction="1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ED1C24"/>
                </a:solidFill>
                <a:uFillTx/>
                <a:latin typeface="+mn-lt"/>
                <a:ea typeface="+mn-ea"/>
                <a:cs typeface="+mn-cs"/>
                <a:sym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FFFF00"/>
                </a:solidFill>
                <a:effectLst/>
                <a:uLnTx/>
                <a:uFillTx/>
                <a:latin typeface="Calibri"/>
                <a:cs typeface="Calibri"/>
                <a:sym typeface="Calibri"/>
              </a:rPr>
              <a:t>GJC masculino 14 anos, com dor e limitação dos movimentos do quadril esquerdo há 3 meses.</a:t>
            </a:r>
          </a:p>
        </p:txBody>
      </p:sp>
      <p:grpSp>
        <p:nvGrpSpPr>
          <p:cNvPr id="6" name="Agrupar 5">
            <a:extLst>
              <a:ext uri="{FF2B5EF4-FFF2-40B4-BE49-F238E27FC236}">
                <a16:creationId xmlns:a16="http://schemas.microsoft.com/office/drawing/2014/main" id="{F32ADDCC-6DC2-4711-808D-056DFE5706CD}"/>
              </a:ext>
            </a:extLst>
          </p:cNvPr>
          <p:cNvGrpSpPr/>
          <p:nvPr/>
        </p:nvGrpSpPr>
        <p:grpSpPr>
          <a:xfrm>
            <a:off x="116357" y="1903667"/>
            <a:ext cx="11847112" cy="3672408"/>
            <a:chOff x="116357" y="1903667"/>
            <a:chExt cx="11847112" cy="3672408"/>
          </a:xfrm>
        </p:grpSpPr>
        <p:pic>
          <p:nvPicPr>
            <p:cNvPr id="3" name="Imagem 2">
              <a:extLst>
                <a:ext uri="{FF2B5EF4-FFF2-40B4-BE49-F238E27FC236}">
                  <a16:creationId xmlns:a16="http://schemas.microsoft.com/office/drawing/2014/main" id="{96469EDD-536D-B12C-4E3D-0ADCCBFCC9F3}"/>
                </a:ext>
              </a:extLst>
            </p:cNvPr>
            <p:cNvPicPr>
              <a:picLocks noChangeAspect="1"/>
            </p:cNvPicPr>
            <p:nvPr/>
          </p:nvPicPr>
          <p:blipFill rotWithShape="1">
            <a:blip r:embed="rId2" cstate="print"/>
            <a:srcRect l="11323" t="27951" r="11323" b="34250"/>
            <a:stretch/>
          </p:blipFill>
          <p:spPr>
            <a:xfrm>
              <a:off x="116357" y="2303209"/>
              <a:ext cx="4140460" cy="3240360"/>
            </a:xfrm>
            <a:prstGeom prst="rect">
              <a:avLst/>
            </a:prstGeom>
          </p:spPr>
        </p:pic>
        <p:pic>
          <p:nvPicPr>
            <p:cNvPr id="5" name="Imagem 4">
              <a:extLst>
                <a:ext uri="{FF2B5EF4-FFF2-40B4-BE49-F238E27FC236}">
                  <a16:creationId xmlns:a16="http://schemas.microsoft.com/office/drawing/2014/main" id="{DAFD7EFF-E5AC-E66A-85D8-DE8DB8A0F903}"/>
                </a:ext>
              </a:extLst>
            </p:cNvPr>
            <p:cNvPicPr>
              <a:picLocks noChangeAspect="1"/>
            </p:cNvPicPr>
            <p:nvPr/>
          </p:nvPicPr>
          <p:blipFill rotWithShape="1">
            <a:blip r:embed="rId3" cstate="print"/>
            <a:srcRect l="24775" t="30494" r="18997" b="37082"/>
            <a:stretch/>
          </p:blipFill>
          <p:spPr>
            <a:xfrm>
              <a:off x="4422444" y="1903667"/>
              <a:ext cx="3976376" cy="3672408"/>
            </a:xfrm>
            <a:prstGeom prst="rect">
              <a:avLst/>
            </a:prstGeom>
          </p:spPr>
        </p:pic>
        <p:pic>
          <p:nvPicPr>
            <p:cNvPr id="7" name="Imagem 6">
              <a:extLst>
                <a:ext uri="{FF2B5EF4-FFF2-40B4-BE49-F238E27FC236}">
                  <a16:creationId xmlns:a16="http://schemas.microsoft.com/office/drawing/2014/main" id="{2BA3871B-D1B6-EE19-498D-4C16E4C9C788}"/>
                </a:ext>
              </a:extLst>
            </p:cNvPr>
            <p:cNvPicPr>
              <a:picLocks noChangeAspect="1"/>
            </p:cNvPicPr>
            <p:nvPr/>
          </p:nvPicPr>
          <p:blipFill rotWithShape="1">
            <a:blip r:embed="rId4" cstate="print"/>
            <a:srcRect l="23094" t="38450" r="9485" b="32150"/>
            <a:stretch/>
          </p:blipFill>
          <p:spPr>
            <a:xfrm>
              <a:off x="8457789" y="2841259"/>
              <a:ext cx="3505680" cy="2448272"/>
            </a:xfrm>
            <a:prstGeom prst="rect">
              <a:avLst/>
            </a:prstGeom>
          </p:spPr>
        </p:pic>
        <p:cxnSp>
          <p:nvCxnSpPr>
            <p:cNvPr id="4" name="Conector de Seta Reta 3">
              <a:extLst>
                <a:ext uri="{FF2B5EF4-FFF2-40B4-BE49-F238E27FC236}">
                  <a16:creationId xmlns:a16="http://schemas.microsoft.com/office/drawing/2014/main" id="{42E40675-DCBE-46A4-B64A-E23565EAFCEE}"/>
                </a:ext>
              </a:extLst>
            </p:cNvPr>
            <p:cNvCxnSpPr/>
            <p:nvPr/>
          </p:nvCxnSpPr>
          <p:spPr>
            <a:xfrm>
              <a:off x="695400" y="3645024"/>
              <a:ext cx="504056" cy="216024"/>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4" name="Conector de Seta Reta 13">
              <a:extLst>
                <a:ext uri="{FF2B5EF4-FFF2-40B4-BE49-F238E27FC236}">
                  <a16:creationId xmlns:a16="http://schemas.microsoft.com/office/drawing/2014/main" id="{BDD9B996-2AC4-432C-8391-85EC61439ED2}"/>
                </a:ext>
              </a:extLst>
            </p:cNvPr>
            <p:cNvCxnSpPr/>
            <p:nvPr/>
          </p:nvCxnSpPr>
          <p:spPr>
            <a:xfrm>
              <a:off x="5031426" y="3428714"/>
              <a:ext cx="504056" cy="216024"/>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6" name="Conector de Seta Reta 15">
              <a:extLst>
                <a:ext uri="{FF2B5EF4-FFF2-40B4-BE49-F238E27FC236}">
                  <a16:creationId xmlns:a16="http://schemas.microsoft.com/office/drawing/2014/main" id="{9915C06B-288B-42AD-AF10-B2AECF23292F}"/>
                </a:ext>
              </a:extLst>
            </p:cNvPr>
            <p:cNvCxnSpPr/>
            <p:nvPr/>
          </p:nvCxnSpPr>
          <p:spPr>
            <a:xfrm>
              <a:off x="9278961" y="3713849"/>
              <a:ext cx="504056" cy="216024"/>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grpSp>
        <p:nvGrpSpPr>
          <p:cNvPr id="18" name="Agrupar 17">
            <a:extLst>
              <a:ext uri="{FF2B5EF4-FFF2-40B4-BE49-F238E27FC236}">
                <a16:creationId xmlns:a16="http://schemas.microsoft.com/office/drawing/2014/main" id="{89E61E08-EE64-477B-B658-DA5782ACE65D}"/>
              </a:ext>
            </a:extLst>
          </p:cNvPr>
          <p:cNvGrpSpPr/>
          <p:nvPr/>
        </p:nvGrpSpPr>
        <p:grpSpPr>
          <a:xfrm>
            <a:off x="-168696" y="1708494"/>
            <a:ext cx="12733550" cy="3832903"/>
            <a:chOff x="-163033" y="1292518"/>
            <a:chExt cx="12733550" cy="3832903"/>
          </a:xfrm>
        </p:grpSpPr>
        <p:pic>
          <p:nvPicPr>
            <p:cNvPr id="19" name="Imagem 18">
              <a:extLst>
                <a:ext uri="{FF2B5EF4-FFF2-40B4-BE49-F238E27FC236}">
                  <a16:creationId xmlns:a16="http://schemas.microsoft.com/office/drawing/2014/main" id="{CC6D9FE9-7007-4D32-AC3B-E81A108D80EF}"/>
                </a:ext>
              </a:extLst>
            </p:cNvPr>
            <p:cNvPicPr>
              <a:picLocks noChangeAspect="1"/>
            </p:cNvPicPr>
            <p:nvPr/>
          </p:nvPicPr>
          <p:blipFill rotWithShape="1">
            <a:blip r:embed="rId5" cstate="print"/>
            <a:srcRect l="8351" t="24365" r="9642" b="27168"/>
            <a:stretch/>
          </p:blipFill>
          <p:spPr>
            <a:xfrm flipV="1">
              <a:off x="-163033" y="1795416"/>
              <a:ext cx="3511594" cy="3323793"/>
            </a:xfrm>
            <a:prstGeom prst="rect">
              <a:avLst/>
            </a:prstGeom>
          </p:spPr>
        </p:pic>
        <p:pic>
          <p:nvPicPr>
            <p:cNvPr id="20" name="Imagem 19">
              <a:extLst>
                <a:ext uri="{FF2B5EF4-FFF2-40B4-BE49-F238E27FC236}">
                  <a16:creationId xmlns:a16="http://schemas.microsoft.com/office/drawing/2014/main" id="{55570835-D940-4A5D-85F7-A341D71D0199}"/>
                </a:ext>
              </a:extLst>
            </p:cNvPr>
            <p:cNvPicPr>
              <a:picLocks noChangeAspect="1"/>
            </p:cNvPicPr>
            <p:nvPr/>
          </p:nvPicPr>
          <p:blipFill rotWithShape="1">
            <a:blip r:embed="rId6" cstate="print"/>
            <a:srcRect l="8351" t="24801" r="11323" b="26119"/>
            <a:stretch/>
          </p:blipFill>
          <p:spPr>
            <a:xfrm flipV="1">
              <a:off x="2207568" y="1759484"/>
              <a:ext cx="3439586" cy="3365937"/>
            </a:xfrm>
            <a:prstGeom prst="rect">
              <a:avLst/>
            </a:prstGeom>
          </p:spPr>
        </p:pic>
        <p:pic>
          <p:nvPicPr>
            <p:cNvPr id="21" name="Imagem 20">
              <a:extLst>
                <a:ext uri="{FF2B5EF4-FFF2-40B4-BE49-F238E27FC236}">
                  <a16:creationId xmlns:a16="http://schemas.microsoft.com/office/drawing/2014/main" id="{4141EAEE-8B4D-4703-906F-5F30E7961891}"/>
                </a:ext>
              </a:extLst>
            </p:cNvPr>
            <p:cNvPicPr>
              <a:picLocks noChangeAspect="1"/>
            </p:cNvPicPr>
            <p:nvPr/>
          </p:nvPicPr>
          <p:blipFill rotWithShape="1">
            <a:blip r:embed="rId7" cstate="print"/>
            <a:srcRect l="16008" t="23324" r="6278" b="26059"/>
            <a:stretch/>
          </p:blipFill>
          <p:spPr>
            <a:xfrm flipV="1">
              <a:off x="4631741" y="1654049"/>
              <a:ext cx="3327798" cy="3471372"/>
            </a:xfrm>
            <a:prstGeom prst="rect">
              <a:avLst/>
            </a:prstGeom>
          </p:spPr>
        </p:pic>
        <p:pic>
          <p:nvPicPr>
            <p:cNvPr id="22" name="Imagem 21">
              <a:extLst>
                <a:ext uri="{FF2B5EF4-FFF2-40B4-BE49-F238E27FC236}">
                  <a16:creationId xmlns:a16="http://schemas.microsoft.com/office/drawing/2014/main" id="{34749638-6D7C-4114-AFCA-3947499E8C0B}"/>
                </a:ext>
              </a:extLst>
            </p:cNvPr>
            <p:cNvPicPr>
              <a:picLocks noChangeAspect="1"/>
            </p:cNvPicPr>
            <p:nvPr/>
          </p:nvPicPr>
          <p:blipFill rotWithShape="1">
            <a:blip r:embed="rId8" cstate="print"/>
            <a:srcRect l="17992" t="24958" r="6279" b="27169"/>
            <a:stretch/>
          </p:blipFill>
          <p:spPr>
            <a:xfrm flipV="1">
              <a:off x="6779583" y="1842288"/>
              <a:ext cx="3242770" cy="3283133"/>
            </a:xfrm>
            <a:prstGeom prst="rect">
              <a:avLst/>
            </a:prstGeom>
          </p:spPr>
        </p:pic>
        <p:pic>
          <p:nvPicPr>
            <p:cNvPr id="23" name="Imagem 22">
              <a:extLst>
                <a:ext uri="{FF2B5EF4-FFF2-40B4-BE49-F238E27FC236}">
                  <a16:creationId xmlns:a16="http://schemas.microsoft.com/office/drawing/2014/main" id="{99D3F835-AABC-417A-82A2-605005DC3BA5}"/>
                </a:ext>
              </a:extLst>
            </p:cNvPr>
            <p:cNvPicPr>
              <a:picLocks noChangeAspect="1"/>
            </p:cNvPicPr>
            <p:nvPr/>
          </p:nvPicPr>
          <p:blipFill rotWithShape="1">
            <a:blip r:embed="rId9" cstate="print"/>
            <a:srcRect l="16008" t="24561" r="6278" b="19549"/>
            <a:stretch/>
          </p:blipFill>
          <p:spPr>
            <a:xfrm flipV="1">
              <a:off x="9242719" y="1292518"/>
              <a:ext cx="3327798" cy="3832903"/>
            </a:xfrm>
            <a:prstGeom prst="rect">
              <a:avLst/>
            </a:prstGeom>
          </p:spPr>
        </p:pic>
        <p:cxnSp>
          <p:nvCxnSpPr>
            <p:cNvPr id="24" name="Conector de Seta Reta 23">
              <a:extLst>
                <a:ext uri="{FF2B5EF4-FFF2-40B4-BE49-F238E27FC236}">
                  <a16:creationId xmlns:a16="http://schemas.microsoft.com/office/drawing/2014/main" id="{609A7952-E328-4678-80CC-F650A87502C7}"/>
                </a:ext>
              </a:extLst>
            </p:cNvPr>
            <p:cNvCxnSpPr>
              <a:cxnSpLocks/>
            </p:cNvCxnSpPr>
            <p:nvPr/>
          </p:nvCxnSpPr>
          <p:spPr>
            <a:xfrm flipH="1">
              <a:off x="7863128" y="2846381"/>
              <a:ext cx="88950" cy="370029"/>
            </a:xfrm>
            <a:prstGeom prst="straightConnector1">
              <a:avLst/>
            </a:prstGeom>
            <a:noFill/>
            <a:ln w="25400" cap="flat">
              <a:solidFill>
                <a:srgbClr val="FF00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5" name="Conector de Seta Reta 24">
              <a:extLst>
                <a:ext uri="{FF2B5EF4-FFF2-40B4-BE49-F238E27FC236}">
                  <a16:creationId xmlns:a16="http://schemas.microsoft.com/office/drawing/2014/main" id="{4754B194-AD18-4089-AD86-9719C68E656F}"/>
                </a:ext>
              </a:extLst>
            </p:cNvPr>
            <p:cNvCxnSpPr>
              <a:cxnSpLocks/>
            </p:cNvCxnSpPr>
            <p:nvPr/>
          </p:nvCxnSpPr>
          <p:spPr>
            <a:xfrm flipH="1">
              <a:off x="8105072" y="3017164"/>
              <a:ext cx="96064" cy="394934"/>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6" name="Conector de Seta Reta 25">
              <a:extLst>
                <a:ext uri="{FF2B5EF4-FFF2-40B4-BE49-F238E27FC236}">
                  <a16:creationId xmlns:a16="http://schemas.microsoft.com/office/drawing/2014/main" id="{BB6F1BCF-1B7D-4C7C-BE9A-3C4F01576300}"/>
                </a:ext>
              </a:extLst>
            </p:cNvPr>
            <p:cNvCxnSpPr>
              <a:cxnSpLocks/>
            </p:cNvCxnSpPr>
            <p:nvPr/>
          </p:nvCxnSpPr>
          <p:spPr>
            <a:xfrm flipH="1">
              <a:off x="5801918" y="2709221"/>
              <a:ext cx="88950" cy="370029"/>
            </a:xfrm>
            <a:prstGeom prst="straightConnector1">
              <a:avLst/>
            </a:prstGeom>
            <a:noFill/>
            <a:ln w="25400" cap="flat">
              <a:solidFill>
                <a:srgbClr val="FF00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27" name="Conector de Seta Reta 26">
              <a:extLst>
                <a:ext uri="{FF2B5EF4-FFF2-40B4-BE49-F238E27FC236}">
                  <a16:creationId xmlns:a16="http://schemas.microsoft.com/office/drawing/2014/main" id="{11874643-12E0-4025-83C7-461F7B9DFD88}"/>
                </a:ext>
              </a:extLst>
            </p:cNvPr>
            <p:cNvCxnSpPr>
              <a:cxnSpLocks/>
            </p:cNvCxnSpPr>
            <p:nvPr/>
          </p:nvCxnSpPr>
          <p:spPr>
            <a:xfrm flipH="1">
              <a:off x="6043862" y="2880004"/>
              <a:ext cx="96064" cy="394934"/>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38574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D4B158D9-2717-C66A-1735-E6B8F4F612FC}"/>
              </a:ext>
            </a:extLst>
          </p:cNvPr>
          <p:cNvPicPr>
            <a:picLocks noChangeAspect="1"/>
          </p:cNvPicPr>
          <p:nvPr/>
        </p:nvPicPr>
        <p:blipFill rotWithShape="1">
          <a:blip r:embed="rId2" cstate="print"/>
          <a:srcRect l="18509" t="24423" r="722" b="28327"/>
          <a:stretch/>
        </p:blipFill>
        <p:spPr>
          <a:xfrm flipV="1">
            <a:off x="642899" y="142104"/>
            <a:ext cx="3456384" cy="3240360"/>
          </a:xfrm>
          <a:prstGeom prst="rect">
            <a:avLst/>
          </a:prstGeom>
        </p:spPr>
      </p:pic>
      <p:pic>
        <p:nvPicPr>
          <p:cNvPr id="8" name="Imagem 7">
            <a:extLst>
              <a:ext uri="{FF2B5EF4-FFF2-40B4-BE49-F238E27FC236}">
                <a16:creationId xmlns:a16="http://schemas.microsoft.com/office/drawing/2014/main" id="{3BF68E1B-F071-5CDA-36D8-5AE12674F8BD}"/>
              </a:ext>
            </a:extLst>
          </p:cNvPr>
          <p:cNvPicPr>
            <a:picLocks noChangeAspect="1"/>
          </p:cNvPicPr>
          <p:nvPr/>
        </p:nvPicPr>
        <p:blipFill rotWithShape="1">
          <a:blip r:embed="rId3" cstate="print"/>
          <a:srcRect l="18049" t="23750" b="28670"/>
          <a:stretch/>
        </p:blipFill>
        <p:spPr>
          <a:xfrm flipV="1">
            <a:off x="4341407" y="142104"/>
            <a:ext cx="3509186" cy="3263020"/>
          </a:xfrm>
          <a:prstGeom prst="rect">
            <a:avLst/>
          </a:prstGeom>
        </p:spPr>
      </p:pic>
      <p:pic>
        <p:nvPicPr>
          <p:cNvPr id="10" name="Imagem 9">
            <a:extLst>
              <a:ext uri="{FF2B5EF4-FFF2-40B4-BE49-F238E27FC236}">
                <a16:creationId xmlns:a16="http://schemas.microsoft.com/office/drawing/2014/main" id="{9B53C808-0328-5206-DEA5-8FF7341E7281}"/>
              </a:ext>
            </a:extLst>
          </p:cNvPr>
          <p:cNvPicPr>
            <a:picLocks noChangeAspect="1"/>
          </p:cNvPicPr>
          <p:nvPr/>
        </p:nvPicPr>
        <p:blipFill rotWithShape="1">
          <a:blip r:embed="rId4" cstate="print"/>
          <a:srcRect l="16367" t="23750" b="28670"/>
          <a:stretch/>
        </p:blipFill>
        <p:spPr>
          <a:xfrm flipV="1">
            <a:off x="8111576" y="142104"/>
            <a:ext cx="3581194" cy="3263020"/>
          </a:xfrm>
          <a:prstGeom prst="rect">
            <a:avLst/>
          </a:prstGeom>
        </p:spPr>
      </p:pic>
      <p:pic>
        <p:nvPicPr>
          <p:cNvPr id="12" name="Imagem 11">
            <a:extLst>
              <a:ext uri="{FF2B5EF4-FFF2-40B4-BE49-F238E27FC236}">
                <a16:creationId xmlns:a16="http://schemas.microsoft.com/office/drawing/2014/main" id="{F20BF9DA-C533-9CA0-2CF7-28B04BB7E6CC}"/>
              </a:ext>
            </a:extLst>
          </p:cNvPr>
          <p:cNvPicPr>
            <a:picLocks noChangeAspect="1"/>
          </p:cNvPicPr>
          <p:nvPr/>
        </p:nvPicPr>
        <p:blipFill rotWithShape="1">
          <a:blip r:embed="rId5" cstate="print"/>
          <a:srcRect l="21412" t="30049" b="22215"/>
          <a:stretch/>
        </p:blipFill>
        <p:spPr>
          <a:xfrm flipV="1">
            <a:off x="2657168" y="3382463"/>
            <a:ext cx="3365170" cy="3273689"/>
          </a:xfrm>
          <a:prstGeom prst="rect">
            <a:avLst/>
          </a:prstGeom>
        </p:spPr>
      </p:pic>
      <p:pic>
        <p:nvPicPr>
          <p:cNvPr id="14" name="Imagem 13">
            <a:extLst>
              <a:ext uri="{FF2B5EF4-FFF2-40B4-BE49-F238E27FC236}">
                <a16:creationId xmlns:a16="http://schemas.microsoft.com/office/drawing/2014/main" id="{4F347FB3-89CB-22E6-6B1F-DC461E3DF135}"/>
              </a:ext>
            </a:extLst>
          </p:cNvPr>
          <p:cNvPicPr>
            <a:picLocks noChangeAspect="1"/>
          </p:cNvPicPr>
          <p:nvPr/>
        </p:nvPicPr>
        <p:blipFill rotWithShape="1">
          <a:blip r:embed="rId6" cstate="print"/>
          <a:srcRect l="24775" t="39500" r="2915" b="15350"/>
          <a:stretch/>
        </p:blipFill>
        <p:spPr>
          <a:xfrm>
            <a:off x="6563404" y="3548986"/>
            <a:ext cx="3096344" cy="3096344"/>
          </a:xfrm>
          <a:prstGeom prst="rect">
            <a:avLst/>
          </a:prstGeom>
        </p:spPr>
      </p:pic>
      <p:cxnSp>
        <p:nvCxnSpPr>
          <p:cNvPr id="3" name="Conector de Seta Reta 2">
            <a:extLst>
              <a:ext uri="{FF2B5EF4-FFF2-40B4-BE49-F238E27FC236}">
                <a16:creationId xmlns:a16="http://schemas.microsoft.com/office/drawing/2014/main" id="{5BC4BF4C-7F98-4BAE-A45F-E537420E195E}"/>
              </a:ext>
            </a:extLst>
          </p:cNvPr>
          <p:cNvCxnSpPr>
            <a:cxnSpLocks/>
          </p:cNvCxnSpPr>
          <p:nvPr/>
        </p:nvCxnSpPr>
        <p:spPr>
          <a:xfrm>
            <a:off x="3057321" y="5017295"/>
            <a:ext cx="530125" cy="306076"/>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5" name="Conector de Seta Reta 4">
            <a:extLst>
              <a:ext uri="{FF2B5EF4-FFF2-40B4-BE49-F238E27FC236}">
                <a16:creationId xmlns:a16="http://schemas.microsoft.com/office/drawing/2014/main" id="{93351F64-5D3B-4732-A31D-5A658BB173D7}"/>
              </a:ext>
            </a:extLst>
          </p:cNvPr>
          <p:cNvCxnSpPr>
            <a:cxnSpLocks/>
          </p:cNvCxnSpPr>
          <p:nvPr/>
        </p:nvCxnSpPr>
        <p:spPr>
          <a:xfrm>
            <a:off x="3230023" y="4496764"/>
            <a:ext cx="419073" cy="298854"/>
          </a:xfrm>
          <a:prstGeom prst="straightConnector1">
            <a:avLst/>
          </a:prstGeom>
          <a:noFill/>
          <a:ln w="25400" cap="flat">
            <a:solidFill>
              <a:srgbClr val="FF00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3" name="Conector de Seta Reta 12">
            <a:extLst>
              <a:ext uri="{FF2B5EF4-FFF2-40B4-BE49-F238E27FC236}">
                <a16:creationId xmlns:a16="http://schemas.microsoft.com/office/drawing/2014/main" id="{010F5E8B-91FA-4067-8729-E522FEF4235E}"/>
              </a:ext>
            </a:extLst>
          </p:cNvPr>
          <p:cNvCxnSpPr>
            <a:cxnSpLocks/>
          </p:cNvCxnSpPr>
          <p:nvPr/>
        </p:nvCxnSpPr>
        <p:spPr>
          <a:xfrm flipH="1">
            <a:off x="8626780" y="4675031"/>
            <a:ext cx="291839" cy="410362"/>
          </a:xfrm>
          <a:prstGeom prst="straightConnector1">
            <a:avLst/>
          </a:prstGeom>
          <a:noFill/>
          <a:ln w="25400" cap="flat">
            <a:solidFill>
              <a:srgbClr val="FF00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15" name="Conector de Seta Reta 14">
            <a:extLst>
              <a:ext uri="{FF2B5EF4-FFF2-40B4-BE49-F238E27FC236}">
                <a16:creationId xmlns:a16="http://schemas.microsoft.com/office/drawing/2014/main" id="{64A3EFAC-F636-4AC5-9569-C62EF124CDCC}"/>
              </a:ext>
            </a:extLst>
          </p:cNvPr>
          <p:cNvCxnSpPr>
            <a:cxnSpLocks/>
          </p:cNvCxnSpPr>
          <p:nvPr/>
        </p:nvCxnSpPr>
        <p:spPr>
          <a:xfrm>
            <a:off x="7461895" y="4753277"/>
            <a:ext cx="530125" cy="306076"/>
          </a:xfrm>
          <a:prstGeom prst="straightConnector1">
            <a:avLst/>
          </a:prstGeom>
          <a:noFill/>
          <a:ln w="25400" cap="flat">
            <a:solidFill>
              <a:srgbClr val="FFFF00"/>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4354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DSC01030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0663" y="2683598"/>
            <a:ext cx="4153635" cy="311522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5A50EAC1-1C74-EE63-1A71-8B6A27F29537}"/>
              </a:ext>
            </a:extLst>
          </p:cNvPr>
          <p:cNvPicPr>
            <a:picLocks noChangeAspect="1"/>
          </p:cNvPicPr>
          <p:nvPr/>
        </p:nvPicPr>
        <p:blipFill rotWithShape="1">
          <a:blip r:embed="rId3" cstate="print"/>
          <a:srcRect l="650" t="881" r="1474" b="2142"/>
          <a:stretch/>
        </p:blipFill>
        <p:spPr>
          <a:xfrm>
            <a:off x="1122006" y="2683599"/>
            <a:ext cx="4860540" cy="3145055"/>
          </a:xfrm>
          <a:prstGeom prst="rect">
            <a:avLst/>
          </a:prstGeom>
        </p:spPr>
      </p:pic>
      <p:sp>
        <p:nvSpPr>
          <p:cNvPr id="4" name="Título 3">
            <a:extLst>
              <a:ext uri="{FF2B5EF4-FFF2-40B4-BE49-F238E27FC236}">
                <a16:creationId xmlns:a16="http://schemas.microsoft.com/office/drawing/2014/main" id="{799E0327-9E42-FB24-B794-74C15F28C64C}"/>
              </a:ext>
            </a:extLst>
          </p:cNvPr>
          <p:cNvSpPr>
            <a:spLocks noGrp="1"/>
          </p:cNvSpPr>
          <p:nvPr>
            <p:ph type="title" idx="4294967295"/>
          </p:nvPr>
        </p:nvSpPr>
        <p:spPr>
          <a:xfrm>
            <a:off x="932753" y="428127"/>
            <a:ext cx="10774363" cy="1262095"/>
          </a:xfrm>
          <a:prstGeom prst="rect">
            <a:avLst/>
          </a:prstGeom>
        </p:spPr>
        <p:txBody>
          <a:bodyPr>
            <a:noAutofit/>
          </a:bodyPr>
          <a:lstStyle/>
          <a:p>
            <a:r>
              <a:rPr lang="pt-BR" sz="2800" b="1" dirty="0">
                <a:solidFill>
                  <a:schemeClr val="bg1"/>
                </a:solidFill>
                <a:latin typeface="+mn-lt"/>
              </a:rPr>
              <a:t>Achados histológicos mostram formação osteoide reticular de distribuição randômica em um estroma fibrovascular consistente com Osteoma Osteoide</a:t>
            </a:r>
          </a:p>
        </p:txBody>
      </p:sp>
    </p:spTree>
    <p:extLst>
      <p:ext uri="{BB962C8B-B14F-4D97-AF65-F5344CB8AC3E}">
        <p14:creationId xmlns:p14="http://schemas.microsoft.com/office/powerpoint/2010/main" val="301634982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r>
              <a:rPr lang="pt-BR" b="1" dirty="0">
                <a:effectLst>
                  <a:outerShdw blurRad="38100" dist="38100" dir="2700000" algn="tl">
                    <a:srgbClr val="000000">
                      <a:alpha val="43137"/>
                    </a:srgbClr>
                  </a:outerShdw>
                </a:effectLst>
              </a:rPr>
              <a:t>Biópsias guiadas por US</a:t>
            </a:r>
            <a:endParaRPr lang="pt-BR" b="1" dirty="0"/>
          </a:p>
        </p:txBody>
      </p:sp>
      <p:sp>
        <p:nvSpPr>
          <p:cNvPr id="7171" name="Rectangle 3"/>
          <p:cNvSpPr>
            <a:spLocks noGrp="1" noChangeArrowheads="1"/>
          </p:cNvSpPr>
          <p:nvPr>
            <p:ph type="body" sz="quarter" idx="10"/>
          </p:nvPr>
        </p:nvSpPr>
        <p:spPr>
          <a:effectLst/>
        </p:spPr>
        <p:txBody>
          <a:bodyPr>
            <a:normAutofit lnSpcReduction="10000"/>
          </a:bodyPr>
          <a:lstStyle/>
          <a:p>
            <a:r>
              <a:rPr lang="pt-BR" altLang="en-US" sz="2400" dirty="0">
                <a:solidFill>
                  <a:srgbClr val="0070C0"/>
                </a:solidFill>
                <a:effectLst>
                  <a:outerShdw blurRad="38100" dist="38100" dir="2700000" algn="tl">
                    <a:srgbClr val="000000">
                      <a:alpha val="43137"/>
                    </a:srgbClr>
                  </a:outerShdw>
                </a:effectLst>
              </a:rPr>
              <a:t>Lesões identificáveis ao USG e com trajeto bem visível pelo método</a:t>
            </a:r>
          </a:p>
          <a:p>
            <a:pPr lvl="1" algn="l"/>
            <a:endParaRPr lang="pt-BR" altLang="en-US" dirty="0">
              <a:solidFill>
                <a:schemeClr val="tx1"/>
              </a:solidFill>
            </a:endParaRPr>
          </a:p>
          <a:p>
            <a:pPr lvl="1" algn="l"/>
            <a:r>
              <a:rPr lang="pt-BR" altLang="en-US" dirty="0">
                <a:solidFill>
                  <a:schemeClr val="tx2"/>
                </a:solidFill>
              </a:rPr>
              <a:t>Tempo real – avanço da agulha</a:t>
            </a:r>
          </a:p>
          <a:p>
            <a:pPr lvl="1" algn="l"/>
            <a:endParaRPr lang="pt-BR" altLang="en-US" dirty="0">
              <a:solidFill>
                <a:schemeClr val="tx2"/>
              </a:solidFill>
            </a:endParaRPr>
          </a:p>
          <a:p>
            <a:pPr lvl="1" algn="l"/>
            <a:r>
              <a:rPr lang="pt-BR" altLang="en-US" dirty="0">
                <a:solidFill>
                  <a:schemeClr val="tx2"/>
                </a:solidFill>
              </a:rPr>
              <a:t>Doppler – vasos</a:t>
            </a:r>
          </a:p>
          <a:p>
            <a:pPr lvl="1" algn="l"/>
            <a:endParaRPr lang="pt-BR" altLang="en-US" dirty="0">
              <a:solidFill>
                <a:schemeClr val="tx2"/>
              </a:solidFill>
            </a:endParaRPr>
          </a:p>
          <a:p>
            <a:pPr lvl="1" algn="l"/>
            <a:r>
              <a:rPr lang="pt-BR" altLang="en-US" dirty="0">
                <a:solidFill>
                  <a:schemeClr val="tx2"/>
                </a:solidFill>
              </a:rPr>
              <a:t>Mais rápido que a TC, sem radiação</a:t>
            </a:r>
          </a:p>
          <a:p>
            <a:pPr lvl="1" algn="l"/>
            <a:endParaRPr lang="pt-BR" altLang="en-US" dirty="0">
              <a:solidFill>
                <a:schemeClr val="tx1"/>
              </a:solidFill>
            </a:endParaRPr>
          </a:p>
          <a:p>
            <a:pPr lvl="1" algn="l"/>
            <a:r>
              <a:rPr lang="pt-BR" altLang="en-US" dirty="0">
                <a:solidFill>
                  <a:srgbClr val="0070C0"/>
                </a:solidFill>
              </a:rPr>
              <a:t>A interposição gasosa e óssea podem impossibilitar seu uso</a:t>
            </a:r>
          </a:p>
          <a:p>
            <a:pPr lvl="1" algn="l"/>
            <a:endParaRPr lang="pt-BR" altLang="en-US" dirty="0">
              <a:solidFill>
                <a:srgbClr val="0070C0"/>
              </a:solidFill>
            </a:endParaRPr>
          </a:p>
          <a:p>
            <a:pPr lvl="1" algn="l"/>
            <a:r>
              <a:rPr lang="pt-BR" altLang="en-US" dirty="0">
                <a:solidFill>
                  <a:srgbClr val="0070C0"/>
                </a:solidFill>
              </a:rPr>
              <a:t>A detecção, a mensuração e o manejo das complicações é bem mais difícil</a:t>
            </a:r>
          </a:p>
        </p:txBody>
      </p:sp>
    </p:spTree>
    <p:extLst>
      <p:ext uri="{BB962C8B-B14F-4D97-AF65-F5344CB8AC3E}">
        <p14:creationId xmlns:p14="http://schemas.microsoft.com/office/powerpoint/2010/main" val="119803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8" end="8"/>
                                            </p:txEl>
                                          </p:spTgt>
                                        </p:tgtEl>
                                        <p:attrNameLst>
                                          <p:attrName>style.visibility</p:attrName>
                                        </p:attrNameLst>
                                      </p:cBhvr>
                                      <p:to>
                                        <p:strVal val="visible"/>
                                      </p:to>
                                    </p:set>
                                    <p:animEffect transition="in" filter="fade">
                                      <p:cBhvr>
                                        <p:cTn id="7" dur="1000"/>
                                        <p:tgtEl>
                                          <p:spTgt spid="7171">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171">
                                            <p:txEl>
                                              <p:pRg st="10" end="10"/>
                                            </p:txEl>
                                          </p:spTgt>
                                        </p:tgtEl>
                                        <p:attrNameLst>
                                          <p:attrName>style.visibility</p:attrName>
                                        </p:attrNameLst>
                                      </p:cBhvr>
                                      <p:to>
                                        <p:strVal val="visible"/>
                                      </p:to>
                                    </p:set>
                                    <p:animEffect transition="in" filter="fade">
                                      <p:cBhvr>
                                        <p:cTn id="10" dur="10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8789437" cy="1160206"/>
          </a:xfrm>
          <a:prstGeom prst="rect">
            <a:avLst/>
          </a:prstGeom>
        </p:spPr>
        <p:txBody>
          <a:bodyPr>
            <a:normAutofit/>
          </a:bodyPr>
          <a:lstStyle/>
          <a:p>
            <a:r>
              <a:rPr lang="pt-BR" sz="2800" dirty="0">
                <a:effectLst>
                  <a:outerShdw blurRad="38100" dist="38100" dir="2700000" algn="tl">
                    <a:srgbClr val="000000">
                      <a:alpha val="43137"/>
                    </a:srgbClr>
                  </a:outerShdw>
                </a:effectLst>
              </a:rPr>
              <a:t>Vantagens e desvantagens da biópsia percutânea por agulha quando comparada a biópsia por cirurgia aberta </a:t>
            </a:r>
            <a:endParaRPr lang="en-US" sz="2800" dirty="0">
              <a:effectLst>
                <a:outerShdw blurRad="38100" dist="38100" dir="2700000" algn="tl">
                  <a:srgbClr val="000000">
                    <a:alpha val="43137"/>
                  </a:srgbClr>
                </a:outerShdw>
              </a:effectLst>
            </a:endParaRPr>
          </a:p>
        </p:txBody>
      </p:sp>
      <p:pic>
        <p:nvPicPr>
          <p:cNvPr id="4" name="Imagem 3">
            <a:extLst>
              <a:ext uri="{FF2B5EF4-FFF2-40B4-BE49-F238E27FC236}">
                <a16:creationId xmlns:a16="http://schemas.microsoft.com/office/drawing/2014/main" id="{EA7CFDAC-5A4D-5345-91AB-2EEC7BC7A162}"/>
              </a:ext>
            </a:extLst>
          </p:cNvPr>
          <p:cNvPicPr>
            <a:picLocks noChangeAspect="1"/>
          </p:cNvPicPr>
          <p:nvPr/>
        </p:nvPicPr>
        <p:blipFill>
          <a:blip r:embed="rId2"/>
          <a:stretch>
            <a:fillRect/>
          </a:stretch>
        </p:blipFill>
        <p:spPr>
          <a:xfrm>
            <a:off x="2075363" y="1318049"/>
            <a:ext cx="8041274" cy="5245944"/>
          </a:xfrm>
          <a:prstGeom prst="rect">
            <a:avLst/>
          </a:prstGeom>
        </p:spPr>
      </p:pic>
    </p:spTree>
    <p:extLst>
      <p:ext uri="{BB962C8B-B14F-4D97-AF65-F5344CB8AC3E}">
        <p14:creationId xmlns:p14="http://schemas.microsoft.com/office/powerpoint/2010/main" val="2262595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n-US" dirty="0" err="1"/>
              <a:t>Introdução</a:t>
            </a:r>
            <a:r>
              <a:rPr lang="en-US" dirty="0"/>
              <a:t> - Arsenal </a:t>
            </a:r>
          </a:p>
        </p:txBody>
      </p:sp>
      <p:pic>
        <p:nvPicPr>
          <p:cNvPr id="9" name="Picture 2">
            <a:extLst>
              <a:ext uri="{FF2B5EF4-FFF2-40B4-BE49-F238E27FC236}">
                <a16:creationId xmlns:a16="http://schemas.microsoft.com/office/drawing/2014/main" id="{D8D7006C-2E66-B67A-9110-65EDFA5739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632" t="16175"/>
          <a:stretch/>
        </p:blipFill>
        <p:spPr bwMode="auto">
          <a:xfrm>
            <a:off x="486900" y="1584499"/>
            <a:ext cx="3256505" cy="4778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
            <a:extLst>
              <a:ext uri="{FF2B5EF4-FFF2-40B4-BE49-F238E27FC236}">
                <a16:creationId xmlns:a16="http://schemas.microsoft.com/office/drawing/2014/main" id="{E1546E7F-CB6A-11D2-422F-0BFC1E3D1872}"/>
              </a:ext>
            </a:extLst>
          </p:cNvPr>
          <p:cNvPicPr>
            <a:picLocks noChangeAspect="1"/>
          </p:cNvPicPr>
          <p:nvPr/>
        </p:nvPicPr>
        <p:blipFill>
          <a:blip r:embed="rId3"/>
          <a:stretch>
            <a:fillRect/>
          </a:stretch>
        </p:blipFill>
        <p:spPr>
          <a:xfrm>
            <a:off x="4507683" y="1160206"/>
            <a:ext cx="4189556" cy="3142167"/>
          </a:xfrm>
          <a:prstGeom prst="rect">
            <a:avLst/>
          </a:prstGeom>
        </p:spPr>
      </p:pic>
      <p:pic>
        <p:nvPicPr>
          <p:cNvPr id="11" name="Picture 3">
            <a:extLst>
              <a:ext uri="{FF2B5EF4-FFF2-40B4-BE49-F238E27FC236}">
                <a16:creationId xmlns:a16="http://schemas.microsoft.com/office/drawing/2014/main" id="{AEEC4246-3B45-83DC-6D1B-6AD7722B1650}"/>
              </a:ext>
            </a:extLst>
          </p:cNvPr>
          <p:cNvPicPr>
            <a:picLocks noChangeAspect="1"/>
          </p:cNvPicPr>
          <p:nvPr/>
        </p:nvPicPr>
        <p:blipFill>
          <a:blip r:embed="rId4"/>
          <a:stretch>
            <a:fillRect/>
          </a:stretch>
        </p:blipFill>
        <p:spPr>
          <a:xfrm>
            <a:off x="5179321" y="4395224"/>
            <a:ext cx="2846280" cy="2134709"/>
          </a:xfrm>
          <a:prstGeom prst="rect">
            <a:avLst/>
          </a:prstGeom>
        </p:spPr>
      </p:pic>
      <p:pic>
        <p:nvPicPr>
          <p:cNvPr id="12" name="Picture 5" descr="610027.jpg">
            <a:extLst>
              <a:ext uri="{FF2B5EF4-FFF2-40B4-BE49-F238E27FC236}">
                <a16:creationId xmlns:a16="http://schemas.microsoft.com/office/drawing/2014/main" id="{7BAEEF7E-0B86-5340-E998-B9F84FF26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815" y="1804893"/>
            <a:ext cx="1903155" cy="3806309"/>
          </a:xfrm>
          <a:prstGeom prst="rect">
            <a:avLst/>
          </a:prstGeom>
        </p:spPr>
      </p:pic>
    </p:spTree>
    <p:extLst>
      <p:ext uri="{BB962C8B-B14F-4D97-AF65-F5344CB8AC3E}">
        <p14:creationId xmlns:p14="http://schemas.microsoft.com/office/powerpoint/2010/main" val="4009857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42D8F80-ABAF-6F1F-375B-C24782946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6" y="188640"/>
            <a:ext cx="8046399"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166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wmv">
            <a:hlinkClick r:id="" action="ppaction://media"/>
          </p:cNvPr>
          <p:cNvPicPr>
            <a:picLocks noChangeAspect="1"/>
          </p:cNvPicPr>
          <p:nvPr>
            <a:videoFile r:link="rId1"/>
            <p:extLst>
              <p:ext uri="{DAA4B4D4-6D71-4841-9C94-3DE7FCFB9230}">
                <p14:media xmlns:p14="http://schemas.microsoft.com/office/powerpoint/2010/main" r:embed="rId2">
                  <p14:trim st="322.8854"/>
                </p14:media>
              </p:ext>
            </p:extLst>
          </p:nvPr>
        </p:nvPicPr>
        <p:blipFill>
          <a:blip r:embed="rId4"/>
          <a:stretch>
            <a:fillRect/>
          </a:stretch>
        </p:blipFill>
        <p:spPr>
          <a:xfrm>
            <a:off x="2567608" y="284687"/>
            <a:ext cx="8328892" cy="6537732"/>
          </a:xfrm>
          <a:prstGeom prst="rect">
            <a:avLst/>
          </a:prstGeom>
        </p:spPr>
      </p:pic>
    </p:spTree>
    <p:extLst>
      <p:ext uri="{BB962C8B-B14F-4D97-AF65-F5344CB8AC3E}">
        <p14:creationId xmlns:p14="http://schemas.microsoft.com/office/powerpoint/2010/main" val="148574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2.wmv">
            <a:hlinkClick r:id="" action="ppaction://media"/>
          </p:cNvPr>
          <p:cNvPicPr>
            <a:picLocks noChangeAspect="1"/>
          </p:cNvPicPr>
          <p:nvPr>
            <a:videoFile r:link="rId1"/>
            <p:extLst>
              <p:ext uri="{DAA4B4D4-6D71-4841-9C94-3DE7FCFB9230}">
                <p14:media xmlns:p14="http://schemas.microsoft.com/office/powerpoint/2010/main" r:embed="rId2">
                  <p14:trim end="566.396"/>
                </p14:media>
              </p:ext>
            </p:extLst>
          </p:nvPr>
        </p:nvPicPr>
        <p:blipFill>
          <a:blip r:embed="rId4"/>
          <a:stretch>
            <a:fillRect/>
          </a:stretch>
        </p:blipFill>
        <p:spPr>
          <a:xfrm>
            <a:off x="2423592" y="37889"/>
            <a:ext cx="8357025" cy="6854638"/>
          </a:xfrm>
          <a:prstGeom prst="rect">
            <a:avLst/>
          </a:prstGeom>
        </p:spPr>
      </p:pic>
    </p:spTree>
    <p:extLst>
      <p:ext uri="{BB962C8B-B14F-4D97-AF65-F5344CB8AC3E}">
        <p14:creationId xmlns:p14="http://schemas.microsoft.com/office/powerpoint/2010/main" val="812636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1504" y="302036"/>
            <a:ext cx="7992888" cy="6555964"/>
          </a:xfrm>
          <a:prstGeom prst="rect">
            <a:avLst/>
          </a:prstGeom>
        </p:spPr>
      </p:pic>
      <p:pic>
        <p:nvPicPr>
          <p:cNvPr id="4" name="Imagem 3">
            <a:extLst>
              <a:ext uri="{FF2B5EF4-FFF2-40B4-BE49-F238E27FC236}">
                <a16:creationId xmlns:a16="http://schemas.microsoft.com/office/drawing/2014/main" id="{4CE5FB2F-AE40-6A58-5C5E-8DF20DD1E624}"/>
              </a:ext>
            </a:extLst>
          </p:cNvPr>
          <p:cNvPicPr>
            <a:picLocks noChangeAspect="1"/>
          </p:cNvPicPr>
          <p:nvPr/>
        </p:nvPicPr>
        <p:blipFill>
          <a:blip r:embed="rId5"/>
          <a:stretch>
            <a:fillRect/>
          </a:stretch>
        </p:blipFill>
        <p:spPr>
          <a:xfrm>
            <a:off x="8400256" y="1556792"/>
            <a:ext cx="3362991" cy="1673130"/>
          </a:xfrm>
          <a:prstGeom prst="rect">
            <a:avLst/>
          </a:prstGeom>
        </p:spPr>
      </p:pic>
    </p:spTree>
    <p:extLst>
      <p:ext uri="{BB962C8B-B14F-4D97-AF65-F5344CB8AC3E}">
        <p14:creationId xmlns:p14="http://schemas.microsoft.com/office/powerpoint/2010/main" val="177501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Agrupar 10">
            <a:extLst>
              <a:ext uri="{FF2B5EF4-FFF2-40B4-BE49-F238E27FC236}">
                <a16:creationId xmlns:a16="http://schemas.microsoft.com/office/drawing/2014/main" id="{339AF14C-717B-694F-FC61-3115DC75F54B}"/>
              </a:ext>
            </a:extLst>
          </p:cNvPr>
          <p:cNvGrpSpPr/>
          <p:nvPr/>
        </p:nvGrpSpPr>
        <p:grpSpPr>
          <a:xfrm>
            <a:off x="687067" y="1816486"/>
            <a:ext cx="5034389" cy="2168660"/>
            <a:chOff x="2184915" y="2662708"/>
            <a:chExt cx="3510390" cy="1512168"/>
          </a:xfrm>
        </p:grpSpPr>
        <p:pic>
          <p:nvPicPr>
            <p:cNvPr id="4" name="Picture 2">
              <a:extLst>
                <a:ext uri="{FF2B5EF4-FFF2-40B4-BE49-F238E27FC236}">
                  <a16:creationId xmlns:a16="http://schemas.microsoft.com/office/drawing/2014/main" id="{3AA45A32-13F7-41A6-8A37-086F82933253}"/>
                </a:ext>
              </a:extLst>
            </p:cNvPr>
            <p:cNvPicPr>
              <a:picLocks noChangeAspect="1" noChangeArrowheads="1"/>
            </p:cNvPicPr>
            <p:nvPr/>
          </p:nvPicPr>
          <p:blipFill>
            <a:blip r:embed="rId2" cstate="print"/>
            <a:srcRect l="12367" t="34122" r="14554" b="12799"/>
            <a:stretch>
              <a:fillRect/>
            </a:stretch>
          </p:blipFill>
          <p:spPr bwMode="auto">
            <a:xfrm>
              <a:off x="2184915" y="2662708"/>
              <a:ext cx="3510390" cy="1512168"/>
            </a:xfrm>
            <a:prstGeom prst="rect">
              <a:avLst/>
            </a:prstGeom>
            <a:noFill/>
            <a:ln w="9525">
              <a:noFill/>
              <a:miter lim="800000"/>
              <a:headEnd/>
              <a:tailEnd/>
            </a:ln>
          </p:spPr>
        </p:pic>
        <p:cxnSp>
          <p:nvCxnSpPr>
            <p:cNvPr id="8" name="Conector de Seta Reta 7">
              <a:extLst>
                <a:ext uri="{FF2B5EF4-FFF2-40B4-BE49-F238E27FC236}">
                  <a16:creationId xmlns:a16="http://schemas.microsoft.com/office/drawing/2014/main" id="{A037C4BB-177D-454B-A1D6-465B861382DC}"/>
                </a:ext>
              </a:extLst>
            </p:cNvPr>
            <p:cNvCxnSpPr/>
            <p:nvPr/>
          </p:nvCxnSpPr>
          <p:spPr>
            <a:xfrm>
              <a:off x="2438401" y="2662708"/>
              <a:ext cx="330869" cy="2639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Agrupar 6">
            <a:extLst>
              <a:ext uri="{FF2B5EF4-FFF2-40B4-BE49-F238E27FC236}">
                <a16:creationId xmlns:a16="http://schemas.microsoft.com/office/drawing/2014/main" id="{7CDBD26B-EE45-056A-F8A3-5B6C2CDC83B6}"/>
              </a:ext>
            </a:extLst>
          </p:cNvPr>
          <p:cNvGrpSpPr/>
          <p:nvPr/>
        </p:nvGrpSpPr>
        <p:grpSpPr>
          <a:xfrm>
            <a:off x="687067" y="4387118"/>
            <a:ext cx="5230296" cy="2168660"/>
            <a:chOff x="2003394" y="4798483"/>
            <a:chExt cx="4025902" cy="1669277"/>
          </a:xfrm>
        </p:grpSpPr>
        <p:pic>
          <p:nvPicPr>
            <p:cNvPr id="5" name="Picture 3">
              <a:extLst>
                <a:ext uri="{FF2B5EF4-FFF2-40B4-BE49-F238E27FC236}">
                  <a16:creationId xmlns:a16="http://schemas.microsoft.com/office/drawing/2014/main" id="{FAA02595-59C6-4DF9-8735-826E054B30DE}"/>
                </a:ext>
              </a:extLst>
            </p:cNvPr>
            <p:cNvPicPr>
              <a:picLocks noChangeAspect="1" noChangeArrowheads="1"/>
            </p:cNvPicPr>
            <p:nvPr/>
          </p:nvPicPr>
          <p:blipFill>
            <a:blip r:embed="rId3" cstate="print"/>
            <a:srcRect l="19702" t="30664" r="18160" b="25894"/>
            <a:stretch>
              <a:fillRect/>
            </a:stretch>
          </p:blipFill>
          <p:spPr bwMode="auto">
            <a:xfrm>
              <a:off x="2003394" y="4798483"/>
              <a:ext cx="4025902" cy="1669277"/>
            </a:xfrm>
            <a:prstGeom prst="rect">
              <a:avLst/>
            </a:prstGeom>
            <a:noFill/>
            <a:ln w="9525">
              <a:noFill/>
              <a:miter lim="800000"/>
              <a:headEnd/>
              <a:tailEnd/>
            </a:ln>
          </p:spPr>
        </p:pic>
        <p:cxnSp>
          <p:nvCxnSpPr>
            <p:cNvPr id="9" name="Conector de Seta Reta 8">
              <a:extLst>
                <a:ext uri="{FF2B5EF4-FFF2-40B4-BE49-F238E27FC236}">
                  <a16:creationId xmlns:a16="http://schemas.microsoft.com/office/drawing/2014/main" id="{DC84EAAF-42F8-4004-BE74-1C696C0E9351}"/>
                </a:ext>
              </a:extLst>
            </p:cNvPr>
            <p:cNvCxnSpPr/>
            <p:nvPr/>
          </p:nvCxnSpPr>
          <p:spPr>
            <a:xfrm>
              <a:off x="2629269" y="4983334"/>
              <a:ext cx="330869" cy="2639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Agrupar 11">
            <a:extLst>
              <a:ext uri="{FF2B5EF4-FFF2-40B4-BE49-F238E27FC236}">
                <a16:creationId xmlns:a16="http://schemas.microsoft.com/office/drawing/2014/main" id="{CABF2999-54F7-0619-B08E-EE629746EC39}"/>
              </a:ext>
            </a:extLst>
          </p:cNvPr>
          <p:cNvGrpSpPr/>
          <p:nvPr/>
        </p:nvGrpSpPr>
        <p:grpSpPr>
          <a:xfrm>
            <a:off x="7109899" y="2450673"/>
            <a:ext cx="4395034" cy="3068945"/>
            <a:chOff x="6363287" y="2676762"/>
            <a:chExt cx="3541136" cy="2472689"/>
          </a:xfrm>
        </p:grpSpPr>
        <p:pic>
          <p:nvPicPr>
            <p:cNvPr id="6" name="Picture 3">
              <a:extLst>
                <a:ext uri="{FF2B5EF4-FFF2-40B4-BE49-F238E27FC236}">
                  <a16:creationId xmlns:a16="http://schemas.microsoft.com/office/drawing/2014/main" id="{C94094E1-4E17-42C1-813B-7B3A47F52A27}"/>
                </a:ext>
              </a:extLst>
            </p:cNvPr>
            <p:cNvPicPr>
              <a:picLocks noChangeAspect="1" noChangeArrowheads="1"/>
            </p:cNvPicPr>
            <p:nvPr/>
          </p:nvPicPr>
          <p:blipFill>
            <a:blip r:embed="rId4" cstate="print"/>
            <a:srcRect l="23122" t="27646" r="18570" b="3705"/>
            <a:stretch>
              <a:fillRect/>
            </a:stretch>
          </p:blipFill>
          <p:spPr bwMode="auto">
            <a:xfrm>
              <a:off x="6363287" y="2676762"/>
              <a:ext cx="3541136" cy="2472689"/>
            </a:xfrm>
            <a:prstGeom prst="rect">
              <a:avLst/>
            </a:prstGeom>
            <a:noFill/>
            <a:ln w="9525">
              <a:noFill/>
              <a:miter lim="800000"/>
              <a:headEnd/>
              <a:tailEnd/>
            </a:ln>
          </p:spPr>
        </p:pic>
        <p:cxnSp>
          <p:nvCxnSpPr>
            <p:cNvPr id="10" name="Conector de Seta Reta 9">
              <a:extLst>
                <a:ext uri="{FF2B5EF4-FFF2-40B4-BE49-F238E27FC236}">
                  <a16:creationId xmlns:a16="http://schemas.microsoft.com/office/drawing/2014/main" id="{0A55A096-0578-4281-ACF5-E5E1C5A5AB73}"/>
                </a:ext>
              </a:extLst>
            </p:cNvPr>
            <p:cNvCxnSpPr/>
            <p:nvPr/>
          </p:nvCxnSpPr>
          <p:spPr>
            <a:xfrm>
              <a:off x="7079582" y="2854821"/>
              <a:ext cx="330869" cy="2639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ítulo 1">
            <a:extLst>
              <a:ext uri="{FF2B5EF4-FFF2-40B4-BE49-F238E27FC236}">
                <a16:creationId xmlns:a16="http://schemas.microsoft.com/office/drawing/2014/main" id="{276FEA2B-10EF-9A6A-AADD-F9AD62A16D09}"/>
              </a:ext>
            </a:extLst>
          </p:cNvPr>
          <p:cNvSpPr txBox="1">
            <a:spLocks/>
          </p:cNvSpPr>
          <p:nvPr/>
        </p:nvSpPr>
        <p:spPr>
          <a:xfrm>
            <a:off x="610092" y="535833"/>
            <a:ext cx="7886700" cy="878681"/>
          </a:xfrm>
          <a:prstGeom prst="rect">
            <a:avLst/>
          </a:prstGeom>
        </p:spPr>
        <p:txBody>
          <a:bodyPr>
            <a:noAutofit/>
          </a:bodyPr>
          <a:lstStyle>
            <a:lvl1pPr algn="l" defTabSz="914446"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kumimoji="0" lang="pt-BR" sz="2800" b="1" i="0" u="none" strike="noStrike" kern="1200" cap="none" spc="0" normalizeH="0" baseline="0" noProof="0">
                <a:ln>
                  <a:noFill/>
                </a:ln>
                <a:solidFill>
                  <a:prstClr val="white"/>
                </a:solidFill>
                <a:effectLst/>
                <a:uLnTx/>
                <a:uFillTx/>
                <a:latin typeface="Calibri" panose="020F0502020204030204"/>
                <a:ea typeface="+mj-ea"/>
                <a:cs typeface="+mj-cs"/>
              </a:rPr>
              <a:t>P.M.G.S, fem., 54a. Neoplasia de mama operada há 17 anos, com meta parede torácica anterior direita</a:t>
            </a:r>
            <a:endParaRPr kumimoji="0" lang="pt-BR" sz="28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16053497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40C8C324-9CE6-5E5F-220F-F4C5A8C15DD7}"/>
              </a:ext>
            </a:extLst>
          </p:cNvPr>
          <p:cNvGrpSpPr/>
          <p:nvPr/>
        </p:nvGrpSpPr>
        <p:grpSpPr>
          <a:xfrm>
            <a:off x="216320" y="176572"/>
            <a:ext cx="3097550" cy="3252428"/>
            <a:chOff x="721443" y="383996"/>
            <a:chExt cx="2376107" cy="2494913"/>
          </a:xfrm>
        </p:grpSpPr>
        <p:pic>
          <p:nvPicPr>
            <p:cNvPr id="1026" name="Picture 2"/>
            <p:cNvPicPr>
              <a:picLocks noChangeAspect="1" noChangeArrowheads="1"/>
            </p:cNvPicPr>
            <p:nvPr/>
          </p:nvPicPr>
          <p:blipFill>
            <a:blip r:embed="rId2" cstate="print"/>
            <a:srcRect l="22363" r="27941" b="12018"/>
            <a:stretch>
              <a:fillRect/>
            </a:stretch>
          </p:blipFill>
          <p:spPr bwMode="auto">
            <a:xfrm>
              <a:off x="721443" y="383996"/>
              <a:ext cx="2376107" cy="2494913"/>
            </a:xfrm>
            <a:prstGeom prst="rect">
              <a:avLst/>
            </a:prstGeom>
            <a:noFill/>
            <a:ln w="9525">
              <a:noFill/>
              <a:miter lim="800000"/>
              <a:headEnd/>
              <a:tailEnd/>
            </a:ln>
          </p:spPr>
        </p:pic>
        <p:cxnSp>
          <p:nvCxnSpPr>
            <p:cNvPr id="5" name="Conector de Seta Reta 4">
              <a:extLst>
                <a:ext uri="{FF2B5EF4-FFF2-40B4-BE49-F238E27FC236}">
                  <a16:creationId xmlns:a16="http://schemas.microsoft.com/office/drawing/2014/main" id="{F6244C30-F402-4D4B-B051-FB1E0591644C}"/>
                </a:ext>
              </a:extLst>
            </p:cNvPr>
            <p:cNvCxnSpPr/>
            <p:nvPr/>
          </p:nvCxnSpPr>
          <p:spPr>
            <a:xfrm>
              <a:off x="1393053" y="466792"/>
              <a:ext cx="330869" cy="2639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Agrupar 9">
            <a:extLst>
              <a:ext uri="{FF2B5EF4-FFF2-40B4-BE49-F238E27FC236}">
                <a16:creationId xmlns:a16="http://schemas.microsoft.com/office/drawing/2014/main" id="{93CC87D4-C73F-DEE7-E2F7-698B52A98901}"/>
              </a:ext>
            </a:extLst>
          </p:cNvPr>
          <p:cNvGrpSpPr/>
          <p:nvPr/>
        </p:nvGrpSpPr>
        <p:grpSpPr>
          <a:xfrm>
            <a:off x="4115363" y="176571"/>
            <a:ext cx="3475197" cy="3252429"/>
            <a:chOff x="4432230" y="705130"/>
            <a:chExt cx="2665797" cy="2494913"/>
          </a:xfrm>
        </p:grpSpPr>
        <p:pic>
          <p:nvPicPr>
            <p:cNvPr id="4" name="Picture 2">
              <a:extLst>
                <a:ext uri="{FF2B5EF4-FFF2-40B4-BE49-F238E27FC236}">
                  <a16:creationId xmlns:a16="http://schemas.microsoft.com/office/drawing/2014/main" id="{796426B5-8B32-4561-8D2D-FA97111F4AC4}"/>
                </a:ext>
              </a:extLst>
            </p:cNvPr>
            <p:cNvPicPr>
              <a:picLocks noChangeAspect="1" noChangeArrowheads="1"/>
            </p:cNvPicPr>
            <p:nvPr/>
          </p:nvPicPr>
          <p:blipFill>
            <a:blip r:embed="rId3" cstate="print"/>
            <a:srcRect l="20201" r="20232" b="6002"/>
            <a:stretch>
              <a:fillRect/>
            </a:stretch>
          </p:blipFill>
          <p:spPr bwMode="auto">
            <a:xfrm>
              <a:off x="4432230" y="705130"/>
              <a:ext cx="2665797" cy="2494913"/>
            </a:xfrm>
            <a:prstGeom prst="rect">
              <a:avLst/>
            </a:prstGeom>
            <a:noFill/>
            <a:ln w="9525">
              <a:noFill/>
              <a:miter lim="800000"/>
              <a:headEnd/>
              <a:tailEnd/>
            </a:ln>
          </p:spPr>
        </p:pic>
        <p:cxnSp>
          <p:nvCxnSpPr>
            <p:cNvPr id="6" name="Conector de Seta Reta 5">
              <a:extLst>
                <a:ext uri="{FF2B5EF4-FFF2-40B4-BE49-F238E27FC236}">
                  <a16:creationId xmlns:a16="http://schemas.microsoft.com/office/drawing/2014/main" id="{FB97010E-5332-4158-A70A-B9CD5DA2B008}"/>
                </a:ext>
              </a:extLst>
            </p:cNvPr>
            <p:cNvCxnSpPr/>
            <p:nvPr/>
          </p:nvCxnSpPr>
          <p:spPr>
            <a:xfrm>
              <a:off x="5036312" y="871047"/>
              <a:ext cx="330869" cy="2639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Agrupar 10">
            <a:extLst>
              <a:ext uri="{FF2B5EF4-FFF2-40B4-BE49-F238E27FC236}">
                <a16:creationId xmlns:a16="http://schemas.microsoft.com/office/drawing/2014/main" id="{CF318FA3-9EAB-63A5-5ADB-BE5977368C6B}"/>
              </a:ext>
            </a:extLst>
          </p:cNvPr>
          <p:cNvGrpSpPr/>
          <p:nvPr/>
        </p:nvGrpSpPr>
        <p:grpSpPr>
          <a:xfrm>
            <a:off x="8452927" y="176572"/>
            <a:ext cx="3169827" cy="3252428"/>
            <a:chOff x="7285430" y="346931"/>
            <a:chExt cx="2810579" cy="2883819"/>
          </a:xfrm>
        </p:grpSpPr>
        <p:pic>
          <p:nvPicPr>
            <p:cNvPr id="1027" name="Picture 3"/>
            <p:cNvPicPr>
              <a:picLocks noChangeAspect="1" noChangeArrowheads="1"/>
            </p:cNvPicPr>
            <p:nvPr/>
          </p:nvPicPr>
          <p:blipFill>
            <a:blip r:embed="rId4" cstate="print"/>
            <a:srcRect l="33175" t="20866" r="21083"/>
            <a:stretch>
              <a:fillRect/>
            </a:stretch>
          </p:blipFill>
          <p:spPr bwMode="auto">
            <a:xfrm>
              <a:off x="7285430" y="346931"/>
              <a:ext cx="2810579" cy="2883819"/>
            </a:xfrm>
            <a:prstGeom prst="rect">
              <a:avLst/>
            </a:prstGeom>
            <a:noFill/>
            <a:ln w="9525">
              <a:noFill/>
              <a:miter lim="800000"/>
              <a:headEnd/>
              <a:tailEnd/>
            </a:ln>
          </p:spPr>
        </p:pic>
        <p:cxnSp>
          <p:nvCxnSpPr>
            <p:cNvPr id="7" name="Conector de Seta Reta 6">
              <a:extLst>
                <a:ext uri="{FF2B5EF4-FFF2-40B4-BE49-F238E27FC236}">
                  <a16:creationId xmlns:a16="http://schemas.microsoft.com/office/drawing/2014/main" id="{7249EE67-8F3C-43DA-B22A-8CB57F0AE9D7}"/>
                </a:ext>
              </a:extLst>
            </p:cNvPr>
            <p:cNvCxnSpPr/>
            <p:nvPr/>
          </p:nvCxnSpPr>
          <p:spPr>
            <a:xfrm>
              <a:off x="7390460" y="1221762"/>
              <a:ext cx="330869" cy="26397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2">
            <a:extLst>
              <a:ext uri="{FF2B5EF4-FFF2-40B4-BE49-F238E27FC236}">
                <a16:creationId xmlns:a16="http://schemas.microsoft.com/office/drawing/2014/main" id="{F532E5EE-CFCC-64B1-187C-78CACECA3977}"/>
              </a:ext>
            </a:extLst>
          </p:cNvPr>
          <p:cNvPicPr>
            <a:picLocks noChangeAspect="1" noChangeArrowheads="1"/>
          </p:cNvPicPr>
          <p:nvPr/>
        </p:nvPicPr>
        <p:blipFill>
          <a:blip r:embed="rId5" cstate="print"/>
          <a:srcRect l="16314" t="11003" r="21692" b="13810"/>
          <a:stretch>
            <a:fillRect/>
          </a:stretch>
        </p:blipFill>
        <p:spPr bwMode="auto">
          <a:xfrm>
            <a:off x="446949" y="3887231"/>
            <a:ext cx="3596245" cy="2586773"/>
          </a:xfrm>
          <a:prstGeom prst="rect">
            <a:avLst/>
          </a:prstGeom>
          <a:noFill/>
          <a:ln w="9525">
            <a:noFill/>
            <a:miter lim="800000"/>
            <a:headEnd/>
            <a:tailEnd/>
          </a:ln>
        </p:spPr>
      </p:pic>
      <p:pic>
        <p:nvPicPr>
          <p:cNvPr id="3" name="Picture 3">
            <a:extLst>
              <a:ext uri="{FF2B5EF4-FFF2-40B4-BE49-F238E27FC236}">
                <a16:creationId xmlns:a16="http://schemas.microsoft.com/office/drawing/2014/main" id="{E64D43A9-FD10-4B10-C0A6-EA5F39FB32A7}"/>
              </a:ext>
            </a:extLst>
          </p:cNvPr>
          <p:cNvPicPr>
            <a:picLocks noChangeAspect="1" noChangeArrowheads="1"/>
          </p:cNvPicPr>
          <p:nvPr/>
        </p:nvPicPr>
        <p:blipFill rotWithShape="1">
          <a:blip r:embed="rId6" cstate="print"/>
          <a:srcRect l="15101" t="10834" r="22482" b="16091"/>
          <a:stretch/>
        </p:blipFill>
        <p:spPr bwMode="auto">
          <a:xfrm>
            <a:off x="4196487" y="3873173"/>
            <a:ext cx="3799025" cy="2637896"/>
          </a:xfrm>
          <a:prstGeom prst="rect">
            <a:avLst/>
          </a:prstGeom>
          <a:noFill/>
          <a:ln w="9525">
            <a:noFill/>
            <a:miter lim="800000"/>
            <a:headEnd/>
            <a:tailEnd/>
          </a:ln>
        </p:spPr>
      </p:pic>
      <p:pic>
        <p:nvPicPr>
          <p:cNvPr id="8" name="Picture 5">
            <a:extLst>
              <a:ext uri="{FF2B5EF4-FFF2-40B4-BE49-F238E27FC236}">
                <a16:creationId xmlns:a16="http://schemas.microsoft.com/office/drawing/2014/main" id="{BDA043DE-9556-D315-123B-8104647A7E6B}"/>
              </a:ext>
            </a:extLst>
          </p:cNvPr>
          <p:cNvPicPr>
            <a:picLocks noChangeAspect="1" noChangeArrowheads="1"/>
          </p:cNvPicPr>
          <p:nvPr/>
        </p:nvPicPr>
        <p:blipFill rotWithShape="1">
          <a:blip r:embed="rId7" cstate="print"/>
          <a:srcRect l="15054" t="11863" r="22581" b="16536"/>
          <a:stretch/>
        </p:blipFill>
        <p:spPr bwMode="auto">
          <a:xfrm>
            <a:off x="8126772" y="3897468"/>
            <a:ext cx="3799025" cy="2586773"/>
          </a:xfrm>
          <a:prstGeom prst="rect">
            <a:avLst/>
          </a:prstGeom>
          <a:noFill/>
          <a:ln w="9525">
            <a:noFill/>
            <a:miter lim="800000"/>
            <a:headEnd/>
            <a:tailEnd/>
          </a:ln>
        </p:spPr>
      </p:pic>
    </p:spTree>
    <p:extLst>
      <p:ext uri="{BB962C8B-B14F-4D97-AF65-F5344CB8AC3E}">
        <p14:creationId xmlns:p14="http://schemas.microsoft.com/office/powerpoint/2010/main" val="427245282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D4DCC49D-0DB0-97FB-3B2D-4915C7D1EF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17" t="13466" r="26295" b="5197"/>
          <a:stretch/>
        </p:blipFill>
        <p:spPr>
          <a:xfrm>
            <a:off x="8256240" y="3645024"/>
            <a:ext cx="2872411" cy="2079627"/>
          </a:xfrm>
          <a:prstGeom prst="rect">
            <a:avLst/>
          </a:prstGeom>
        </p:spPr>
      </p:pic>
      <p:pic>
        <p:nvPicPr>
          <p:cNvPr id="3" name="Imagem 2">
            <a:extLst>
              <a:ext uri="{FF2B5EF4-FFF2-40B4-BE49-F238E27FC236}">
                <a16:creationId xmlns:a16="http://schemas.microsoft.com/office/drawing/2014/main" id="{8AE3D241-DDA3-D42E-AE6A-AF4F2A90B0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90" t="8201" r="24284" b="3272"/>
          <a:stretch/>
        </p:blipFill>
        <p:spPr>
          <a:xfrm>
            <a:off x="8126058" y="1333489"/>
            <a:ext cx="3132774" cy="1978065"/>
          </a:xfrm>
          <a:prstGeom prst="rect">
            <a:avLst/>
          </a:prstGeom>
        </p:spPr>
      </p:pic>
      <p:pic>
        <p:nvPicPr>
          <p:cNvPr id="4" name="Imagem 3">
            <a:extLst>
              <a:ext uri="{FF2B5EF4-FFF2-40B4-BE49-F238E27FC236}">
                <a16:creationId xmlns:a16="http://schemas.microsoft.com/office/drawing/2014/main" id="{2790172D-FEFF-45C1-F676-1A56BE717F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93" t="31111" r="10727" b="23457"/>
          <a:stretch/>
        </p:blipFill>
        <p:spPr>
          <a:xfrm>
            <a:off x="4669675" y="1391603"/>
            <a:ext cx="2864354" cy="1980000"/>
          </a:xfrm>
          <a:prstGeom prst="rect">
            <a:avLst/>
          </a:prstGeom>
        </p:spPr>
      </p:pic>
      <p:pic>
        <p:nvPicPr>
          <p:cNvPr id="5" name="Imagem 4">
            <a:extLst>
              <a:ext uri="{FF2B5EF4-FFF2-40B4-BE49-F238E27FC236}">
                <a16:creationId xmlns:a16="http://schemas.microsoft.com/office/drawing/2014/main" id="{E9ACFBCC-D218-BF5E-733F-A8A75796A4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45" t="30141" r="9902" b="23532"/>
          <a:stretch/>
        </p:blipFill>
        <p:spPr>
          <a:xfrm>
            <a:off x="1040612" y="3526957"/>
            <a:ext cx="2910037" cy="1980000"/>
          </a:xfrm>
          <a:prstGeom prst="rect">
            <a:avLst/>
          </a:prstGeom>
        </p:spPr>
      </p:pic>
      <p:pic>
        <p:nvPicPr>
          <p:cNvPr id="6" name="Imagem 5">
            <a:extLst>
              <a:ext uri="{FF2B5EF4-FFF2-40B4-BE49-F238E27FC236}">
                <a16:creationId xmlns:a16="http://schemas.microsoft.com/office/drawing/2014/main" id="{130F7D94-8F5C-08CD-687A-6011279942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83" t="30889" r="10722" b="23704"/>
          <a:stretch/>
        </p:blipFill>
        <p:spPr>
          <a:xfrm>
            <a:off x="1050672" y="1291815"/>
            <a:ext cx="2899977" cy="1980000"/>
          </a:xfrm>
          <a:prstGeom prst="rect">
            <a:avLst/>
          </a:prstGeom>
        </p:spPr>
      </p:pic>
      <p:sp>
        <p:nvSpPr>
          <p:cNvPr id="7" name="CaixaDeTexto 6">
            <a:extLst>
              <a:ext uri="{FF2B5EF4-FFF2-40B4-BE49-F238E27FC236}">
                <a16:creationId xmlns:a16="http://schemas.microsoft.com/office/drawing/2014/main" id="{7E389F55-458B-3C51-A781-6E01DCE8E100}"/>
              </a:ext>
            </a:extLst>
          </p:cNvPr>
          <p:cNvSpPr txBox="1"/>
          <p:nvPr/>
        </p:nvSpPr>
        <p:spPr>
          <a:xfrm>
            <a:off x="4438650" y="4367523"/>
            <a:ext cx="3329588" cy="7848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Biópsia guiada por US do componente de partes moles no ilíaco esquerdo, com  sistema coaxial e agulha </a:t>
            </a:r>
            <a:r>
              <a:rPr kumimoji="0" lang="pt-BR" sz="15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tru-cut</a:t>
            </a:r>
            <a:r>
              <a:rPr kumimoji="0" lang="pt-BR"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de 16 G.</a:t>
            </a:r>
            <a:endPar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8" name="Conector de seta reta 13">
            <a:extLst>
              <a:ext uri="{FF2B5EF4-FFF2-40B4-BE49-F238E27FC236}">
                <a16:creationId xmlns:a16="http://schemas.microsoft.com/office/drawing/2014/main" id="{809B2B1D-EFED-349C-16CF-155CE91BAD6E}"/>
              </a:ext>
            </a:extLst>
          </p:cNvPr>
          <p:cNvCxnSpPr/>
          <p:nvPr/>
        </p:nvCxnSpPr>
        <p:spPr>
          <a:xfrm flipH="1" flipV="1">
            <a:off x="3585413" y="2693034"/>
            <a:ext cx="250973" cy="225829"/>
          </a:xfrm>
          <a:prstGeom prst="straightConnector1">
            <a:avLst/>
          </a:prstGeom>
          <a:ln w="28575">
            <a:solidFill>
              <a:schemeClr val="bg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9" name="Conector de seta reta 15">
            <a:extLst>
              <a:ext uri="{FF2B5EF4-FFF2-40B4-BE49-F238E27FC236}">
                <a16:creationId xmlns:a16="http://schemas.microsoft.com/office/drawing/2014/main" id="{E5D31D7D-6B73-F327-1288-7C95C45BAB94}"/>
              </a:ext>
            </a:extLst>
          </p:cNvPr>
          <p:cNvCxnSpPr/>
          <p:nvPr/>
        </p:nvCxnSpPr>
        <p:spPr>
          <a:xfrm flipH="1" flipV="1">
            <a:off x="3388599" y="2983981"/>
            <a:ext cx="250973" cy="225829"/>
          </a:xfrm>
          <a:prstGeom prst="straightConnector1">
            <a:avLst/>
          </a:prstGeom>
          <a:ln w="28575">
            <a:solidFill>
              <a:schemeClr val="bg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0" name="Conector de seta reta 16">
            <a:extLst>
              <a:ext uri="{FF2B5EF4-FFF2-40B4-BE49-F238E27FC236}">
                <a16:creationId xmlns:a16="http://schemas.microsoft.com/office/drawing/2014/main" id="{75181103-ED51-CB6F-E141-840F80981D4F}"/>
              </a:ext>
            </a:extLst>
          </p:cNvPr>
          <p:cNvCxnSpPr/>
          <p:nvPr/>
        </p:nvCxnSpPr>
        <p:spPr>
          <a:xfrm flipH="1" flipV="1">
            <a:off x="3475685" y="4931485"/>
            <a:ext cx="250973" cy="225829"/>
          </a:xfrm>
          <a:prstGeom prst="straightConnector1">
            <a:avLst/>
          </a:prstGeom>
          <a:ln w="28575">
            <a:solidFill>
              <a:schemeClr val="bg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1" name="Conector de seta reta 17">
            <a:extLst>
              <a:ext uri="{FF2B5EF4-FFF2-40B4-BE49-F238E27FC236}">
                <a16:creationId xmlns:a16="http://schemas.microsoft.com/office/drawing/2014/main" id="{19A42AE3-3C62-3FF2-6B5A-8B4DA630737B}"/>
              </a:ext>
            </a:extLst>
          </p:cNvPr>
          <p:cNvCxnSpPr/>
          <p:nvPr/>
        </p:nvCxnSpPr>
        <p:spPr>
          <a:xfrm flipH="1" flipV="1">
            <a:off x="3359338" y="5200486"/>
            <a:ext cx="250973" cy="225829"/>
          </a:xfrm>
          <a:prstGeom prst="straightConnector1">
            <a:avLst/>
          </a:prstGeom>
          <a:ln w="28575">
            <a:solidFill>
              <a:schemeClr val="bg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 name="Conector de seta reta 18">
            <a:extLst>
              <a:ext uri="{FF2B5EF4-FFF2-40B4-BE49-F238E27FC236}">
                <a16:creationId xmlns:a16="http://schemas.microsoft.com/office/drawing/2014/main" id="{D37F4BFD-52B1-E79D-6E46-870C535D6690}"/>
              </a:ext>
            </a:extLst>
          </p:cNvPr>
          <p:cNvCxnSpPr/>
          <p:nvPr/>
        </p:nvCxnSpPr>
        <p:spPr>
          <a:xfrm flipH="1" flipV="1">
            <a:off x="7220696" y="2892635"/>
            <a:ext cx="250973" cy="225829"/>
          </a:xfrm>
          <a:prstGeom prst="straightConnector1">
            <a:avLst/>
          </a:prstGeom>
          <a:ln w="28575">
            <a:solidFill>
              <a:schemeClr val="bg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Conector de seta reta 19">
            <a:extLst>
              <a:ext uri="{FF2B5EF4-FFF2-40B4-BE49-F238E27FC236}">
                <a16:creationId xmlns:a16="http://schemas.microsoft.com/office/drawing/2014/main" id="{B0DF8020-136B-57E2-2870-EFE7855CF2CF}"/>
              </a:ext>
            </a:extLst>
          </p:cNvPr>
          <p:cNvCxnSpPr/>
          <p:nvPr/>
        </p:nvCxnSpPr>
        <p:spPr>
          <a:xfrm flipH="1" flipV="1">
            <a:off x="7030501" y="3112091"/>
            <a:ext cx="250973" cy="225829"/>
          </a:xfrm>
          <a:prstGeom prst="straightConnector1">
            <a:avLst/>
          </a:prstGeom>
          <a:ln w="28575">
            <a:solidFill>
              <a:schemeClr val="bg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33A65511-4D99-4E9C-DB54-B9F8F1236B7D}"/>
              </a:ext>
            </a:extLst>
          </p:cNvPr>
          <p:cNvSpPr txBox="1"/>
          <p:nvPr/>
        </p:nvSpPr>
        <p:spPr>
          <a:xfrm>
            <a:off x="10013252" y="2663716"/>
            <a:ext cx="31290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15" name="CaixaDeTexto 14">
            <a:extLst>
              <a:ext uri="{FF2B5EF4-FFF2-40B4-BE49-F238E27FC236}">
                <a16:creationId xmlns:a16="http://schemas.microsoft.com/office/drawing/2014/main" id="{CA160D66-2D6B-B702-4D51-1D386C703F53}"/>
              </a:ext>
            </a:extLst>
          </p:cNvPr>
          <p:cNvSpPr txBox="1"/>
          <p:nvPr/>
        </p:nvSpPr>
        <p:spPr>
          <a:xfrm>
            <a:off x="1040612" y="2902033"/>
            <a:ext cx="288862" cy="307777"/>
          </a:xfrm>
          <a:prstGeom prst="rect">
            <a:avLst/>
          </a:prstGeom>
          <a:solidFill>
            <a:srgbClr val="00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a:t>
            </a:r>
          </a:p>
        </p:txBody>
      </p:sp>
      <p:sp>
        <p:nvSpPr>
          <p:cNvPr id="16" name="CaixaDeTexto 15">
            <a:extLst>
              <a:ext uri="{FF2B5EF4-FFF2-40B4-BE49-F238E27FC236}">
                <a16:creationId xmlns:a16="http://schemas.microsoft.com/office/drawing/2014/main" id="{37F6FBAE-4D2A-4AED-E1A5-6EC2EE9B5592}"/>
              </a:ext>
            </a:extLst>
          </p:cNvPr>
          <p:cNvSpPr txBox="1"/>
          <p:nvPr/>
        </p:nvSpPr>
        <p:spPr>
          <a:xfrm>
            <a:off x="1040612" y="5200486"/>
            <a:ext cx="282450" cy="307777"/>
          </a:xfrm>
          <a:prstGeom prst="rect">
            <a:avLst/>
          </a:prstGeom>
          <a:solidFill>
            <a:srgbClr val="00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a:t>
            </a:r>
          </a:p>
        </p:txBody>
      </p:sp>
      <p:sp>
        <p:nvSpPr>
          <p:cNvPr id="17" name="CaixaDeTexto 16">
            <a:extLst>
              <a:ext uri="{FF2B5EF4-FFF2-40B4-BE49-F238E27FC236}">
                <a16:creationId xmlns:a16="http://schemas.microsoft.com/office/drawing/2014/main" id="{CE2C6554-08A7-F012-F8B9-869099B3D43D}"/>
              </a:ext>
            </a:extLst>
          </p:cNvPr>
          <p:cNvSpPr txBox="1"/>
          <p:nvPr/>
        </p:nvSpPr>
        <p:spPr>
          <a:xfrm>
            <a:off x="4623992" y="3033077"/>
            <a:ext cx="280846" cy="307777"/>
          </a:xfrm>
          <a:prstGeom prst="rect">
            <a:avLst/>
          </a:prstGeom>
          <a:solidFill>
            <a:srgbClr val="00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a:t>
            </a:r>
          </a:p>
        </p:txBody>
      </p:sp>
      <p:sp>
        <p:nvSpPr>
          <p:cNvPr id="18" name="CaixaDeTexto 17">
            <a:extLst>
              <a:ext uri="{FF2B5EF4-FFF2-40B4-BE49-F238E27FC236}">
                <a16:creationId xmlns:a16="http://schemas.microsoft.com/office/drawing/2014/main" id="{C0D991D4-B313-7F7C-01CF-679E1093E1BB}"/>
              </a:ext>
            </a:extLst>
          </p:cNvPr>
          <p:cNvSpPr txBox="1"/>
          <p:nvPr/>
        </p:nvSpPr>
        <p:spPr>
          <a:xfrm>
            <a:off x="8097046" y="3063826"/>
            <a:ext cx="295274" cy="307777"/>
          </a:xfrm>
          <a:prstGeom prst="rect">
            <a:avLst/>
          </a:prstGeom>
          <a:solidFill>
            <a:srgbClr val="00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
            </a:r>
          </a:p>
        </p:txBody>
      </p:sp>
      <p:sp>
        <p:nvSpPr>
          <p:cNvPr id="19" name="CaixaDeTexto 18">
            <a:extLst>
              <a:ext uri="{FF2B5EF4-FFF2-40B4-BE49-F238E27FC236}">
                <a16:creationId xmlns:a16="http://schemas.microsoft.com/office/drawing/2014/main" id="{70769DD1-067D-3E8E-5B0F-CB6CAD907C50}"/>
              </a:ext>
            </a:extLst>
          </p:cNvPr>
          <p:cNvSpPr txBox="1"/>
          <p:nvPr/>
        </p:nvSpPr>
        <p:spPr>
          <a:xfrm>
            <a:off x="8256240" y="5558734"/>
            <a:ext cx="272832" cy="307777"/>
          </a:xfrm>
          <a:prstGeom prst="rect">
            <a:avLst/>
          </a:prstGeom>
          <a:solidFill>
            <a:srgbClr val="00000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a:t>
            </a:r>
          </a:p>
        </p:txBody>
      </p:sp>
    </p:spTree>
    <p:extLst>
      <p:ext uri="{BB962C8B-B14F-4D97-AF65-F5344CB8AC3E}">
        <p14:creationId xmlns:p14="http://schemas.microsoft.com/office/powerpoint/2010/main" val="4126607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62E8553-4128-E976-CDA0-E89E1925C38D}"/>
              </a:ext>
            </a:extLst>
          </p:cNvPr>
          <p:cNvPicPr>
            <a:picLocks noChangeAspect="1"/>
          </p:cNvPicPr>
          <p:nvPr/>
        </p:nvPicPr>
        <p:blipFill rotWithShape="1">
          <a:blip r:embed="rId2"/>
          <a:srcRect l="1078" t="1482" r="2560" b="1235"/>
          <a:stretch/>
        </p:blipFill>
        <p:spPr>
          <a:xfrm>
            <a:off x="6096000" y="2239108"/>
            <a:ext cx="6096000" cy="4618892"/>
          </a:xfrm>
          <a:prstGeom prst="rect">
            <a:avLst/>
          </a:prstGeom>
        </p:spPr>
      </p:pic>
      <p:pic>
        <p:nvPicPr>
          <p:cNvPr id="5" name="Imagem 4">
            <a:extLst>
              <a:ext uri="{FF2B5EF4-FFF2-40B4-BE49-F238E27FC236}">
                <a16:creationId xmlns:a16="http://schemas.microsoft.com/office/drawing/2014/main" id="{6CC6FC16-A617-43A0-0092-719F43E6F4CD}"/>
              </a:ext>
            </a:extLst>
          </p:cNvPr>
          <p:cNvPicPr>
            <a:picLocks noChangeAspect="1"/>
          </p:cNvPicPr>
          <p:nvPr/>
        </p:nvPicPr>
        <p:blipFill rotWithShape="1">
          <a:blip r:embed="rId3"/>
          <a:srcRect l="1158" t="1351" r="2702" b="1607"/>
          <a:stretch/>
        </p:blipFill>
        <p:spPr>
          <a:xfrm>
            <a:off x="0" y="90311"/>
            <a:ext cx="5621868" cy="4255912"/>
          </a:xfrm>
          <a:prstGeom prst="rect">
            <a:avLst/>
          </a:prstGeom>
        </p:spPr>
      </p:pic>
    </p:spTree>
    <p:extLst>
      <p:ext uri="{BB962C8B-B14F-4D97-AF65-F5344CB8AC3E}">
        <p14:creationId xmlns:p14="http://schemas.microsoft.com/office/powerpoint/2010/main" val="241105852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defRPr/>
            </a:pPr>
            <a:r>
              <a:rPr lang="pt-BR" dirty="0">
                <a:effectLst>
                  <a:outerShdw blurRad="38100" dist="38100" dir="2700000" algn="tl">
                    <a:srgbClr val="000000">
                      <a:alpha val="43137"/>
                    </a:srgbClr>
                  </a:outerShdw>
                </a:effectLst>
              </a:rPr>
              <a:t>Pós procedimento </a:t>
            </a:r>
          </a:p>
        </p:txBody>
      </p:sp>
      <p:sp>
        <p:nvSpPr>
          <p:cNvPr id="3" name="Espaço Reservado para Conteúdo 2"/>
          <p:cNvSpPr>
            <a:spLocks noGrp="1"/>
          </p:cNvSpPr>
          <p:nvPr>
            <p:ph type="body" sz="quarter" idx="10"/>
          </p:nvPr>
        </p:nvSpPr>
        <p:spPr/>
        <p:txBody>
          <a:bodyPr/>
          <a:lstStyle/>
          <a:p>
            <a:pPr>
              <a:defRPr/>
            </a:pPr>
            <a:r>
              <a:rPr lang="pt-BR" sz="2400" dirty="0"/>
              <a:t>Avaliação pós procedimento – alta, orientações para casa</a:t>
            </a:r>
          </a:p>
          <a:p>
            <a:pPr>
              <a:defRPr/>
            </a:pPr>
            <a:endParaRPr lang="pt-BR" sz="2400" dirty="0"/>
          </a:p>
          <a:p>
            <a:pPr>
              <a:defRPr/>
            </a:pPr>
            <a:r>
              <a:rPr lang="pt-BR" sz="2400" dirty="0"/>
              <a:t>Prescrever analgésicos</a:t>
            </a:r>
          </a:p>
          <a:p>
            <a:pPr>
              <a:defRPr/>
            </a:pPr>
            <a:endParaRPr lang="pt-BR" sz="2400" dirty="0"/>
          </a:p>
          <a:p>
            <a:pPr>
              <a:defRPr/>
            </a:pPr>
            <a:r>
              <a:rPr lang="pt-BR" sz="2400" dirty="0"/>
              <a:t>Dar suporte e facilidade de contato ao paciente (telefone, email, </a:t>
            </a:r>
            <a:r>
              <a:rPr lang="pt-BR" sz="2400" dirty="0" err="1"/>
              <a:t>whatsapp</a:t>
            </a:r>
            <a:r>
              <a:rPr lang="pt-BR" sz="2400" dirty="0"/>
              <a:t>)</a:t>
            </a:r>
          </a:p>
          <a:p>
            <a:pPr>
              <a:defRPr/>
            </a:pPr>
            <a:endParaRPr lang="pt-BR" sz="2400" dirty="0"/>
          </a:p>
          <a:p>
            <a:pPr>
              <a:defRPr/>
            </a:pPr>
            <a:r>
              <a:rPr lang="pt-BR" sz="2400" dirty="0"/>
              <a:t>Realizar contato com médico solicitante e s/n, com os demais componentes da equipe</a:t>
            </a:r>
          </a:p>
        </p:txBody>
      </p:sp>
    </p:spTree>
    <p:extLst>
      <p:ext uri="{BB962C8B-B14F-4D97-AF65-F5344CB8AC3E}">
        <p14:creationId xmlns:p14="http://schemas.microsoft.com/office/powerpoint/2010/main" val="160531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3265" y="0"/>
            <a:ext cx="8294915" cy="1160206"/>
          </a:xfrm>
        </p:spPr>
        <p:txBody>
          <a:bodyPr>
            <a:normAutofit fontScale="90000"/>
          </a:bodyPr>
          <a:lstStyle/>
          <a:p>
            <a:r>
              <a:rPr lang="pt-BR" dirty="0">
                <a:effectLst>
                  <a:outerShdw blurRad="38100" dist="38100" dir="2700000" algn="tl">
                    <a:srgbClr val="000000">
                      <a:alpha val="43137"/>
                    </a:srgbClr>
                  </a:outerShdw>
                </a:effectLst>
              </a:rPr>
              <a:t>Planejamento do Procedimento: </a:t>
            </a:r>
            <a:r>
              <a:rPr lang="pt-BR" dirty="0" err="1">
                <a:effectLst>
                  <a:outerShdw blurRad="38100" dist="38100" dir="2700000" algn="tl">
                    <a:srgbClr val="000000">
                      <a:alpha val="43137"/>
                    </a:srgbClr>
                  </a:outerShdw>
                </a:effectLst>
              </a:rPr>
              <a:t>Pré</a:t>
            </a:r>
            <a:r>
              <a:rPr lang="pt-BR" dirty="0">
                <a:effectLst>
                  <a:outerShdw blurRad="38100" dist="38100" dir="2700000" algn="tl">
                    <a:srgbClr val="000000">
                      <a:alpha val="43137"/>
                    </a:srgbClr>
                  </a:outerShdw>
                </a:effectLst>
              </a:rPr>
              <a:t> Consulta</a:t>
            </a:r>
          </a:p>
        </p:txBody>
      </p:sp>
      <p:sp>
        <p:nvSpPr>
          <p:cNvPr id="3" name="Espaço Reservado para Conteúdo 2"/>
          <p:cNvSpPr>
            <a:spLocks noGrp="1"/>
          </p:cNvSpPr>
          <p:nvPr>
            <p:ph type="body" sz="quarter" idx="10"/>
          </p:nvPr>
        </p:nvSpPr>
        <p:spPr>
          <a:xfrm>
            <a:off x="546100" y="1894702"/>
            <a:ext cx="11150600" cy="4226180"/>
          </a:xfrm>
        </p:spPr>
        <p:txBody>
          <a:bodyPr>
            <a:normAutofit/>
          </a:bodyPr>
          <a:lstStyle/>
          <a:p>
            <a:r>
              <a:rPr lang="pt-BR" sz="2800" dirty="0">
                <a:solidFill>
                  <a:schemeClr val="tx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 planejamento de uma biópsia percutânea geralmente requer mais tempo e esforço do que a execução do procedimento real</a:t>
            </a:r>
          </a:p>
          <a:p>
            <a:endParaRPr lang="pt-BR" sz="2800" dirty="0">
              <a:solidFill>
                <a:schemeClr val="tx2"/>
              </a:solidFill>
              <a:effectLst>
                <a:outerShdw blurRad="38100" dist="38100" dir="2700000" algn="tl">
                  <a:srgbClr val="000000">
                    <a:alpha val="43137"/>
                  </a:srgbClr>
                </a:outerShdw>
              </a:effectLst>
            </a:endParaRPr>
          </a:p>
          <a:p>
            <a:pPr marL="800123" lvl="1" indent="-342900" algn="l">
              <a:buFont typeface="Arial" panose="020B0604020202020204" pitchFamily="34" charset="0"/>
              <a:buChar char="•"/>
            </a:pPr>
            <a:r>
              <a:rPr lang="pt-BR" sz="2800" dirty="0">
                <a:solidFill>
                  <a:srgbClr val="565755"/>
                </a:solidFill>
              </a:rPr>
              <a:t>Análise de exames de imagem e laboratoriais</a:t>
            </a:r>
          </a:p>
          <a:p>
            <a:pPr marL="800123" lvl="1" indent="-342900" algn="l">
              <a:buFont typeface="Arial" panose="020B0604020202020204" pitchFamily="34" charset="0"/>
              <a:buChar char="•"/>
            </a:pPr>
            <a:r>
              <a:rPr lang="pt-BR" sz="2800" dirty="0">
                <a:solidFill>
                  <a:srgbClr val="565755"/>
                </a:solidFill>
              </a:rPr>
              <a:t>Escolha do método de imagem</a:t>
            </a:r>
          </a:p>
          <a:p>
            <a:pPr marL="800123" lvl="1" indent="-342900" algn="l">
              <a:buFont typeface="Arial" panose="020B0604020202020204" pitchFamily="34" charset="0"/>
              <a:buChar char="•"/>
            </a:pPr>
            <a:r>
              <a:rPr lang="pt-BR" sz="2800" dirty="0">
                <a:solidFill>
                  <a:srgbClr val="565755"/>
                </a:solidFill>
              </a:rPr>
              <a:t>Avaliação da via e acessibilidade da lesão</a:t>
            </a:r>
          </a:p>
          <a:p>
            <a:pPr marL="800123" lvl="1" indent="-342900" algn="l">
              <a:buFont typeface="Arial" panose="020B0604020202020204" pitchFamily="34" charset="0"/>
              <a:buChar char="•"/>
            </a:pPr>
            <a:r>
              <a:rPr lang="pt-BR" sz="2800" dirty="0">
                <a:solidFill>
                  <a:srgbClr val="565755"/>
                </a:solidFill>
              </a:rPr>
              <a:t>Consentimento informado por escrito</a:t>
            </a:r>
          </a:p>
          <a:p>
            <a:pPr lvl="1" algn="l"/>
            <a:endParaRPr lang="pt-BR" dirty="0">
              <a:solidFill>
                <a:schemeClr val="tx2"/>
              </a:solidFill>
              <a:effectLst>
                <a:outerShdw blurRad="38100" dist="38100" dir="2700000" algn="tl">
                  <a:srgbClr val="000000">
                    <a:alpha val="43137"/>
                  </a:srgbClr>
                </a:outerShdw>
              </a:effectLst>
            </a:endParaRPr>
          </a:p>
          <a:p>
            <a:pPr lvl="1" algn="l"/>
            <a:r>
              <a:rPr lang="pt-BR" sz="2800" dirty="0">
                <a:solidFill>
                  <a:schemeClr val="tx2"/>
                </a:solidFill>
                <a:effectLst>
                  <a:outerShdw blurRad="38100" dist="38100" dir="2700000" algn="tl">
                    <a:srgbClr val="000000">
                      <a:alpha val="43137"/>
                    </a:srgbClr>
                  </a:outerShdw>
                </a:effectLst>
              </a:rPr>
              <a:t>Sempre compartilhar as decisões e responsabilidades com o colega médico solicitante</a:t>
            </a:r>
          </a:p>
          <a:p>
            <a:pPr marL="800123" lvl="1" indent="-342900" algn="l">
              <a:buFont typeface="Arial" panose="020B0604020202020204" pitchFamily="34" charset="0"/>
              <a:buChar char="•"/>
            </a:pPr>
            <a:endParaRPr lang="pt-BR" sz="2800" dirty="0">
              <a:solidFill>
                <a:srgbClr val="565755"/>
              </a:solidFill>
            </a:endParaRPr>
          </a:p>
          <a:p>
            <a:pPr lvl="1" algn="l"/>
            <a:endParaRPr lang="pt-BR" sz="2800" dirty="0">
              <a:solidFill>
                <a:srgbClr val="565755"/>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effectLst>
                  <a:outerShdw blurRad="38100" dist="38100" dir="2700000" algn="tl">
                    <a:srgbClr val="000000">
                      <a:alpha val="43137"/>
                    </a:srgbClr>
                  </a:outerShdw>
                </a:effectLst>
              </a:rPr>
              <a:t>Complicações</a:t>
            </a:r>
          </a:p>
        </p:txBody>
      </p:sp>
      <p:sp>
        <p:nvSpPr>
          <p:cNvPr id="3" name="Espaço Reservado para Conteúdo 2"/>
          <p:cNvSpPr>
            <a:spLocks noGrp="1"/>
          </p:cNvSpPr>
          <p:nvPr>
            <p:ph type="body" sz="quarter" idx="10"/>
          </p:nvPr>
        </p:nvSpPr>
        <p:spPr/>
        <p:txBody>
          <a:bodyPr/>
          <a:lstStyle/>
          <a:p>
            <a:pPr marL="0" indent="0">
              <a:buNone/>
            </a:pPr>
            <a:r>
              <a:rPr lang="pt-BR" b="1" dirty="0"/>
              <a:t>São raras, incluindo:</a:t>
            </a:r>
          </a:p>
          <a:p>
            <a:pPr marL="900113"/>
            <a:r>
              <a:rPr lang="pt-BR" dirty="0"/>
              <a:t>Sangramento/ hematomas</a:t>
            </a:r>
          </a:p>
          <a:p>
            <a:pPr marL="900113"/>
            <a:r>
              <a:rPr lang="pt-BR" dirty="0"/>
              <a:t>Infecção / osteíte séptica</a:t>
            </a:r>
          </a:p>
          <a:p>
            <a:pPr marL="900113"/>
            <a:r>
              <a:rPr lang="pt-BR" dirty="0" err="1"/>
              <a:t>Neuropraxia</a:t>
            </a:r>
            <a:endParaRPr lang="pt-BR" dirty="0"/>
          </a:p>
          <a:p>
            <a:pPr marL="900113"/>
            <a:r>
              <a:rPr lang="pt-BR" dirty="0"/>
              <a:t>Distrofia simpática reflexa</a:t>
            </a:r>
          </a:p>
          <a:p>
            <a:pPr marL="900113"/>
            <a:r>
              <a:rPr lang="pt-BR" dirty="0"/>
              <a:t>Pneumotórax</a:t>
            </a:r>
          </a:p>
          <a:p>
            <a:pPr marL="900113"/>
            <a:r>
              <a:rPr lang="pt-BR" dirty="0"/>
              <a:t>Disseminação de células no trajeto da agulha em casos de sarcomas (???)</a:t>
            </a:r>
          </a:p>
          <a:p>
            <a:endParaRPr lang="pt-BR" dirty="0"/>
          </a:p>
          <a:p>
            <a:endParaRPr lang="pt-BR" dirty="0"/>
          </a:p>
        </p:txBody>
      </p:sp>
    </p:spTree>
    <p:extLst>
      <p:ext uri="{BB962C8B-B14F-4D97-AF65-F5344CB8AC3E}">
        <p14:creationId xmlns:p14="http://schemas.microsoft.com/office/powerpoint/2010/main" val="3203351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Espaço Reservado para Conteúdo 3">
            <a:extLst>
              <a:ext uri="{FF2B5EF4-FFF2-40B4-BE49-F238E27FC236}">
                <a16:creationId xmlns:a16="http://schemas.microsoft.com/office/drawing/2014/main" id="{8FE737C3-33C9-EB10-A364-11B20F835E58}"/>
              </a:ext>
            </a:extLst>
          </p:cNvPr>
          <p:cNvGraphicFramePr>
            <a:graphicFrameLocks/>
          </p:cNvGraphicFramePr>
          <p:nvPr/>
        </p:nvGraphicFramePr>
        <p:xfrm>
          <a:off x="2310123" y="2136134"/>
          <a:ext cx="7358532"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CaixaDeTexto 40">
            <a:extLst>
              <a:ext uri="{FF2B5EF4-FFF2-40B4-BE49-F238E27FC236}">
                <a16:creationId xmlns:a16="http://schemas.microsoft.com/office/drawing/2014/main" id="{8E865209-FB43-1D81-86FE-8723A225CC0F}"/>
              </a:ext>
            </a:extLst>
          </p:cNvPr>
          <p:cNvSpPr txBox="1"/>
          <p:nvPr/>
        </p:nvSpPr>
        <p:spPr>
          <a:xfrm>
            <a:off x="7267559" y="5237056"/>
            <a:ext cx="441644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prstClr val="black">
                    <a:lumMod val="50000"/>
                    <a:lumOff val="50000"/>
                  </a:prstClr>
                </a:solidFill>
                <a:effectLst/>
                <a:uLnTx/>
                <a:uFillTx/>
                <a:latin typeface="Verdana"/>
                <a:ea typeface="+mn-ea"/>
                <a:cs typeface="Arial" pitchFamily="34" charset="0"/>
              </a:rPr>
              <a:t>Equipe multidisciplinar – estratégias diagnósticas e para tomada de conduta</a:t>
            </a:r>
          </a:p>
        </p:txBody>
      </p:sp>
      <p:sp>
        <p:nvSpPr>
          <p:cNvPr id="51" name="CaixaDeTexto 50">
            <a:extLst>
              <a:ext uri="{FF2B5EF4-FFF2-40B4-BE49-F238E27FC236}">
                <a16:creationId xmlns:a16="http://schemas.microsoft.com/office/drawing/2014/main" id="{E8CF6A62-AFB2-FF10-4CC6-99FE753EEB88}"/>
              </a:ext>
            </a:extLst>
          </p:cNvPr>
          <p:cNvSpPr txBox="1"/>
          <p:nvPr/>
        </p:nvSpPr>
        <p:spPr>
          <a:xfrm>
            <a:off x="5276237" y="2568182"/>
            <a:ext cx="1462965"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RADIOLOGISTA</a:t>
            </a:r>
          </a:p>
        </p:txBody>
      </p:sp>
      <p:sp>
        <p:nvSpPr>
          <p:cNvPr id="52" name="CaixaDeTexto 51">
            <a:extLst>
              <a:ext uri="{FF2B5EF4-FFF2-40B4-BE49-F238E27FC236}">
                <a16:creationId xmlns:a16="http://schemas.microsoft.com/office/drawing/2014/main" id="{7F33CBA8-3D83-A342-2467-3D20D2499D35}"/>
              </a:ext>
            </a:extLst>
          </p:cNvPr>
          <p:cNvSpPr txBox="1"/>
          <p:nvPr/>
        </p:nvSpPr>
        <p:spPr>
          <a:xfrm>
            <a:off x="3970429" y="3996371"/>
            <a:ext cx="1370888"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ORTOPEDISTA</a:t>
            </a:r>
          </a:p>
        </p:txBody>
      </p:sp>
      <p:sp>
        <p:nvSpPr>
          <p:cNvPr id="53" name="CaixaDeTexto 52">
            <a:extLst>
              <a:ext uri="{FF2B5EF4-FFF2-40B4-BE49-F238E27FC236}">
                <a16:creationId xmlns:a16="http://schemas.microsoft.com/office/drawing/2014/main" id="{FAFFA7C6-7665-7DDE-3C5D-6552A338FAED}"/>
              </a:ext>
            </a:extLst>
          </p:cNvPr>
          <p:cNvSpPr txBox="1"/>
          <p:nvPr/>
        </p:nvSpPr>
        <p:spPr>
          <a:xfrm>
            <a:off x="6709469" y="3996371"/>
            <a:ext cx="1337739"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PATOLOGISTA</a:t>
            </a:r>
          </a:p>
        </p:txBody>
      </p:sp>
      <p:sp>
        <p:nvSpPr>
          <p:cNvPr id="54" name="CaixaDeTexto 53">
            <a:extLst>
              <a:ext uri="{FF2B5EF4-FFF2-40B4-BE49-F238E27FC236}">
                <a16:creationId xmlns:a16="http://schemas.microsoft.com/office/drawing/2014/main" id="{98A32393-4FDE-E0C8-4014-F9AFE4615BBD}"/>
              </a:ext>
            </a:extLst>
          </p:cNvPr>
          <p:cNvSpPr txBox="1"/>
          <p:nvPr/>
        </p:nvSpPr>
        <p:spPr>
          <a:xfrm>
            <a:off x="5294824" y="5407311"/>
            <a:ext cx="1419812"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1" i="0" u="none" strike="noStrike" kern="1200" cap="none" spc="0" normalizeH="0" baseline="0" noProof="0" dirty="0">
                <a:ln>
                  <a:noFill/>
                </a:ln>
                <a:solidFill>
                  <a:srgbClr val="FFFFFF"/>
                </a:solidFill>
                <a:effectLst/>
                <a:uLnTx/>
                <a:uFillTx/>
                <a:latin typeface="Calibri" panose="020F0502020204030204"/>
                <a:ea typeface="+mn-ea"/>
                <a:cs typeface="Arial" pitchFamily="34" charset="0"/>
              </a:rPr>
              <a:t>ONCOLOGISTA</a:t>
            </a:r>
          </a:p>
        </p:txBody>
      </p:sp>
      <p:grpSp>
        <p:nvGrpSpPr>
          <p:cNvPr id="55" name="Group 9">
            <a:extLst>
              <a:ext uri="{FF2B5EF4-FFF2-40B4-BE49-F238E27FC236}">
                <a16:creationId xmlns:a16="http://schemas.microsoft.com/office/drawing/2014/main" id="{9E92A814-D163-29AF-309E-3CE48ABCC188}"/>
              </a:ext>
            </a:extLst>
          </p:cNvPr>
          <p:cNvGrpSpPr>
            <a:grpSpLocks/>
          </p:cNvGrpSpPr>
          <p:nvPr/>
        </p:nvGrpSpPr>
        <p:grpSpPr bwMode="auto">
          <a:xfrm>
            <a:off x="2112715" y="128664"/>
            <a:ext cx="7943851" cy="400050"/>
            <a:chOff x="286" y="154"/>
            <a:chExt cx="5004" cy="252"/>
          </a:xfrm>
          <a:effectLst/>
        </p:grpSpPr>
        <p:sp>
          <p:nvSpPr>
            <p:cNvPr id="56" name="Text Box 10">
              <a:extLst>
                <a:ext uri="{FF2B5EF4-FFF2-40B4-BE49-F238E27FC236}">
                  <a16:creationId xmlns:a16="http://schemas.microsoft.com/office/drawing/2014/main" id="{A0202385-89AA-D20B-7C0C-31DD5FD606AF}"/>
                </a:ext>
              </a:extLst>
            </p:cNvPr>
            <p:cNvSpPr txBox="1">
              <a:spLocks noChangeArrowheads="1"/>
            </p:cNvSpPr>
            <p:nvPr/>
          </p:nvSpPr>
          <p:spPr bwMode="auto">
            <a:xfrm>
              <a:off x="286" y="154"/>
              <a:ext cx="1148" cy="25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Dados Clínicos</a:t>
              </a:r>
            </a:p>
          </p:txBody>
        </p:sp>
        <p:sp>
          <p:nvSpPr>
            <p:cNvPr id="57" name="Text Box 11">
              <a:extLst>
                <a:ext uri="{FF2B5EF4-FFF2-40B4-BE49-F238E27FC236}">
                  <a16:creationId xmlns:a16="http://schemas.microsoft.com/office/drawing/2014/main" id="{B59A1EC0-1C7A-196A-9433-D2983DF1497D}"/>
                </a:ext>
              </a:extLst>
            </p:cNvPr>
            <p:cNvSpPr txBox="1">
              <a:spLocks noChangeArrowheads="1"/>
            </p:cNvSpPr>
            <p:nvPr/>
          </p:nvSpPr>
          <p:spPr bwMode="auto">
            <a:xfrm>
              <a:off x="2237" y="154"/>
              <a:ext cx="1012" cy="25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Radiológicos</a:t>
              </a:r>
            </a:p>
          </p:txBody>
        </p:sp>
        <p:sp>
          <p:nvSpPr>
            <p:cNvPr id="58" name="Text Box 12">
              <a:extLst>
                <a:ext uri="{FF2B5EF4-FFF2-40B4-BE49-F238E27FC236}">
                  <a16:creationId xmlns:a16="http://schemas.microsoft.com/office/drawing/2014/main" id="{03DBBCF5-0F93-496F-88A9-F81E6F7EE9E6}"/>
                </a:ext>
              </a:extLst>
            </p:cNvPr>
            <p:cNvSpPr txBox="1">
              <a:spLocks noChangeArrowheads="1"/>
            </p:cNvSpPr>
            <p:nvPr/>
          </p:nvSpPr>
          <p:spPr bwMode="auto">
            <a:xfrm>
              <a:off x="3716" y="154"/>
              <a:ext cx="1574" cy="25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000" b="0" i="0" u="none" strike="noStrike" kern="1200" cap="none" spc="0" normalizeH="0" baseline="0" noProof="0" dirty="0">
                  <a:ln>
                    <a:noFill/>
                  </a:ln>
                  <a:solidFill>
                    <a:prstClr val="black"/>
                  </a:solidFill>
                  <a:effectLst/>
                  <a:uLnTx/>
                  <a:uFillTx/>
                  <a:latin typeface="Trebuchet MS" pitchFamily="34" charset="0"/>
                  <a:ea typeface="+mn-ea"/>
                  <a:cs typeface="Arial" pitchFamily="34" charset="0"/>
                </a:rPr>
                <a:t>Anatomopatológicos</a:t>
              </a:r>
            </a:p>
          </p:txBody>
        </p:sp>
      </p:grpSp>
      <p:sp>
        <p:nvSpPr>
          <p:cNvPr id="59" name="Text Box 13">
            <a:extLst>
              <a:ext uri="{FF2B5EF4-FFF2-40B4-BE49-F238E27FC236}">
                <a16:creationId xmlns:a16="http://schemas.microsoft.com/office/drawing/2014/main" id="{CA9603F7-8D33-A338-A808-54413892FC2F}"/>
              </a:ext>
            </a:extLst>
          </p:cNvPr>
          <p:cNvSpPr txBox="1">
            <a:spLocks noChangeArrowheads="1"/>
          </p:cNvSpPr>
          <p:nvPr/>
        </p:nvSpPr>
        <p:spPr bwMode="auto">
          <a:xfrm>
            <a:off x="1903505" y="1584402"/>
            <a:ext cx="8156400" cy="523220"/>
          </a:xfrm>
          <a:prstGeom prst="rect">
            <a:avLst/>
          </a:prstGeom>
          <a:noFill/>
          <a:ln w="38100">
            <a:solidFill>
              <a:srgbClr val="FF9900"/>
            </a:solid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1" i="0" u="none" strike="noStrike" kern="1200" cap="none" spc="0" normalizeH="0" baseline="0" noProof="0" dirty="0">
                <a:ln>
                  <a:noFill/>
                </a:ln>
                <a:solidFill>
                  <a:srgbClr val="91268E"/>
                </a:solidFill>
                <a:effectLst/>
                <a:uLnTx/>
                <a:uFillTx/>
                <a:latin typeface="Trebuchet MS" pitchFamily="34" charset="0"/>
                <a:ea typeface="+mn-ea"/>
                <a:cs typeface="Arial" charset="0"/>
              </a:rPr>
              <a:t>Diagnóstico das lesões ósseas e de partes moles</a:t>
            </a:r>
          </a:p>
        </p:txBody>
      </p:sp>
      <p:grpSp>
        <p:nvGrpSpPr>
          <p:cNvPr id="60" name="Group 14">
            <a:extLst>
              <a:ext uri="{FF2B5EF4-FFF2-40B4-BE49-F238E27FC236}">
                <a16:creationId xmlns:a16="http://schemas.microsoft.com/office/drawing/2014/main" id="{4AFAE9CB-E282-9DCA-9DCD-B61161D4215D}"/>
              </a:ext>
            </a:extLst>
          </p:cNvPr>
          <p:cNvGrpSpPr>
            <a:grpSpLocks/>
          </p:cNvGrpSpPr>
          <p:nvPr/>
        </p:nvGrpSpPr>
        <p:grpSpPr bwMode="auto">
          <a:xfrm>
            <a:off x="3398589" y="493789"/>
            <a:ext cx="5168900" cy="965200"/>
            <a:chOff x="1152" y="384"/>
            <a:chExt cx="3256" cy="608"/>
          </a:xfrm>
        </p:grpSpPr>
        <p:sp>
          <p:nvSpPr>
            <p:cNvPr id="61" name="Line 15">
              <a:extLst>
                <a:ext uri="{FF2B5EF4-FFF2-40B4-BE49-F238E27FC236}">
                  <a16:creationId xmlns:a16="http://schemas.microsoft.com/office/drawing/2014/main" id="{1034250C-E0F7-5FAD-88B2-9D4BE30C6868}"/>
                </a:ext>
              </a:extLst>
            </p:cNvPr>
            <p:cNvSpPr>
              <a:spLocks noChangeShapeType="1"/>
            </p:cNvSpPr>
            <p:nvPr/>
          </p:nvSpPr>
          <p:spPr bwMode="auto">
            <a:xfrm>
              <a:off x="1152" y="384"/>
              <a:ext cx="1568" cy="600"/>
            </a:xfrm>
            <a:prstGeom prst="line">
              <a:avLst/>
            </a:prstGeom>
            <a:noFill/>
            <a:ln w="38100">
              <a:solidFill>
                <a:srgbClr val="FF99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 name="Line 16">
              <a:extLst>
                <a:ext uri="{FF2B5EF4-FFF2-40B4-BE49-F238E27FC236}">
                  <a16:creationId xmlns:a16="http://schemas.microsoft.com/office/drawing/2014/main" id="{75FE3953-EFEE-F7C7-9A68-3445A3785AC6}"/>
                </a:ext>
              </a:extLst>
            </p:cNvPr>
            <p:cNvSpPr>
              <a:spLocks noChangeShapeType="1"/>
            </p:cNvSpPr>
            <p:nvPr/>
          </p:nvSpPr>
          <p:spPr bwMode="auto">
            <a:xfrm flipH="1">
              <a:off x="2784" y="432"/>
              <a:ext cx="0" cy="560"/>
            </a:xfrm>
            <a:prstGeom prst="line">
              <a:avLst/>
            </a:prstGeom>
            <a:noFill/>
            <a:ln w="38100">
              <a:solidFill>
                <a:srgbClr val="FF99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 name="Line 17">
              <a:extLst>
                <a:ext uri="{FF2B5EF4-FFF2-40B4-BE49-F238E27FC236}">
                  <a16:creationId xmlns:a16="http://schemas.microsoft.com/office/drawing/2014/main" id="{12A95411-4A31-D67C-B760-18388FDBEFA4}"/>
                </a:ext>
              </a:extLst>
            </p:cNvPr>
            <p:cNvSpPr>
              <a:spLocks noChangeShapeType="1"/>
            </p:cNvSpPr>
            <p:nvPr/>
          </p:nvSpPr>
          <p:spPr bwMode="auto">
            <a:xfrm flipH="1">
              <a:off x="2840" y="384"/>
              <a:ext cx="1568" cy="600"/>
            </a:xfrm>
            <a:prstGeom prst="line">
              <a:avLst/>
            </a:prstGeom>
            <a:noFill/>
            <a:ln w="38100">
              <a:solidFill>
                <a:srgbClr val="FF9900"/>
              </a:solidFill>
              <a:round/>
              <a:headEnd/>
              <a:tailEnd type="triangl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Tree>
    <p:extLst>
      <p:ext uri="{BB962C8B-B14F-4D97-AF65-F5344CB8AC3E}">
        <p14:creationId xmlns:p14="http://schemas.microsoft.com/office/powerpoint/2010/main" val="398473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1000" fill="hold"/>
                                        <p:tgtEl>
                                          <p:spTgt spid="5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51" grpId="0"/>
      <p:bldP spid="52" grpId="0"/>
      <p:bldP spid="53" grpId="0"/>
      <p:bldP spid="5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3CF945C-D7F3-01F9-6755-C5FC76419DD5}"/>
              </a:ext>
            </a:extLst>
          </p:cNvPr>
          <p:cNvSpPr txBox="1">
            <a:spLocks noChangeArrowheads="1"/>
          </p:cNvSpPr>
          <p:nvPr/>
        </p:nvSpPr>
        <p:spPr bwMode="auto">
          <a:xfrm>
            <a:off x="1736911" y="1666876"/>
            <a:ext cx="7592463" cy="430887"/>
          </a:xfrm>
          <a:prstGeom prst="rect">
            <a:avLst/>
          </a:prstGeom>
          <a:noFill/>
          <a:ln w="9525" algn="ctr">
            <a:noFill/>
            <a:miter lim="800000"/>
            <a:headEnd/>
            <a:tailEnd/>
          </a:ln>
          <a:effectLst/>
        </p:spPr>
        <p:txBody>
          <a:bodyPr wrap="none">
            <a:spAutoFit/>
          </a:bodyPr>
          <a:lstStyle/>
          <a:p>
            <a:pPr marL="268288" marR="0" lvl="0" indent="-268288"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Lesões muito diferentes com mesmo aspecto radiológico</a:t>
            </a:r>
            <a:endPar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sym typeface="Monotype Sorts" pitchFamily="2" charset="2"/>
            </a:endParaRPr>
          </a:p>
        </p:txBody>
      </p:sp>
      <p:grpSp>
        <p:nvGrpSpPr>
          <p:cNvPr id="3" name="Group 22">
            <a:extLst>
              <a:ext uri="{FF2B5EF4-FFF2-40B4-BE49-F238E27FC236}">
                <a16:creationId xmlns:a16="http://schemas.microsoft.com/office/drawing/2014/main" id="{18B9C853-34CD-7234-F1B9-B848BA5729CC}"/>
              </a:ext>
            </a:extLst>
          </p:cNvPr>
          <p:cNvGrpSpPr>
            <a:grpSpLocks/>
          </p:cNvGrpSpPr>
          <p:nvPr/>
        </p:nvGrpSpPr>
        <p:grpSpPr bwMode="auto">
          <a:xfrm>
            <a:off x="1914526" y="2350467"/>
            <a:ext cx="3897313" cy="3765550"/>
            <a:chOff x="244" y="1712"/>
            <a:chExt cx="2455" cy="2372"/>
          </a:xfrm>
        </p:grpSpPr>
        <p:pic>
          <p:nvPicPr>
            <p:cNvPr id="4" name="Picture 5" descr="Osteomie_edit">
              <a:extLst>
                <a:ext uri="{FF2B5EF4-FFF2-40B4-BE49-F238E27FC236}">
                  <a16:creationId xmlns:a16="http://schemas.microsoft.com/office/drawing/2014/main" id="{8013C0A2-1DE9-26C3-9C02-3A87F6FB1192}"/>
                </a:ext>
              </a:extLst>
            </p:cNvPr>
            <p:cNvPicPr>
              <a:picLocks noChangeAspect="1" noChangeArrowheads="1"/>
            </p:cNvPicPr>
            <p:nvPr/>
          </p:nvPicPr>
          <p:blipFill>
            <a:blip r:embed="rId2" cstate="print">
              <a:grayscl/>
            </a:blip>
            <a:srcRect l="12354"/>
            <a:stretch>
              <a:fillRect/>
            </a:stretch>
          </p:blipFill>
          <p:spPr bwMode="auto">
            <a:xfrm>
              <a:off x="1202" y="1712"/>
              <a:ext cx="1497" cy="2372"/>
            </a:xfrm>
            <a:prstGeom prst="rect">
              <a:avLst/>
            </a:prstGeom>
            <a:noFill/>
            <a:ln w="9525">
              <a:noFill/>
              <a:miter lim="800000"/>
              <a:headEnd/>
              <a:tailEnd/>
            </a:ln>
          </p:spPr>
        </p:pic>
        <p:pic>
          <p:nvPicPr>
            <p:cNvPr id="5" name="Picture 4">
              <a:extLst>
                <a:ext uri="{FF2B5EF4-FFF2-40B4-BE49-F238E27FC236}">
                  <a16:creationId xmlns:a16="http://schemas.microsoft.com/office/drawing/2014/main" id="{3C4B1581-B6B2-C7B8-3616-11CC7EF9A323}"/>
                </a:ext>
              </a:extLst>
            </p:cNvPr>
            <p:cNvPicPr>
              <a:picLocks noChangeAspect="1" noChangeArrowheads="1"/>
            </p:cNvPicPr>
            <p:nvPr/>
          </p:nvPicPr>
          <p:blipFill>
            <a:blip r:embed="rId3" cstate="print">
              <a:grayscl/>
            </a:blip>
            <a:srcRect/>
            <a:stretch>
              <a:fillRect/>
            </a:stretch>
          </p:blipFill>
          <p:spPr bwMode="auto">
            <a:xfrm>
              <a:off x="244" y="1712"/>
              <a:ext cx="1001" cy="2371"/>
            </a:xfrm>
            <a:prstGeom prst="rect">
              <a:avLst/>
            </a:prstGeom>
            <a:noFill/>
            <a:ln w="9525">
              <a:noFill/>
              <a:miter lim="800000"/>
              <a:headEnd/>
              <a:tailEnd/>
            </a:ln>
          </p:spPr>
        </p:pic>
      </p:grpSp>
      <p:sp>
        <p:nvSpPr>
          <p:cNvPr id="6" name="Text Box 6">
            <a:extLst>
              <a:ext uri="{FF2B5EF4-FFF2-40B4-BE49-F238E27FC236}">
                <a16:creationId xmlns:a16="http://schemas.microsoft.com/office/drawing/2014/main" id="{ACF81A11-AA51-02EE-9F2D-8622560B9BD6}"/>
              </a:ext>
            </a:extLst>
          </p:cNvPr>
          <p:cNvSpPr txBox="1">
            <a:spLocks noChangeArrowheads="1"/>
          </p:cNvSpPr>
          <p:nvPr/>
        </p:nvSpPr>
        <p:spPr bwMode="auto">
          <a:xfrm>
            <a:off x="2797699" y="244476"/>
            <a:ext cx="3206327" cy="769441"/>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Anatomopatológico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deve ser correlacionado</a:t>
            </a:r>
          </a:p>
        </p:txBody>
      </p:sp>
      <p:grpSp>
        <p:nvGrpSpPr>
          <p:cNvPr id="7" name="Group 7">
            <a:extLst>
              <a:ext uri="{FF2B5EF4-FFF2-40B4-BE49-F238E27FC236}">
                <a16:creationId xmlns:a16="http://schemas.microsoft.com/office/drawing/2014/main" id="{07962FF4-63AF-8812-E422-2A9485A2808D}"/>
              </a:ext>
            </a:extLst>
          </p:cNvPr>
          <p:cNvGrpSpPr>
            <a:grpSpLocks/>
          </p:cNvGrpSpPr>
          <p:nvPr/>
        </p:nvGrpSpPr>
        <p:grpSpPr bwMode="auto">
          <a:xfrm>
            <a:off x="6656412" y="92076"/>
            <a:ext cx="2247900" cy="1257301"/>
            <a:chOff x="2792" y="58"/>
            <a:chExt cx="1416" cy="792"/>
          </a:xfrm>
          <a:effectLst/>
        </p:grpSpPr>
        <p:sp>
          <p:nvSpPr>
            <p:cNvPr id="8" name="Rectangle 8">
              <a:extLst>
                <a:ext uri="{FF2B5EF4-FFF2-40B4-BE49-F238E27FC236}">
                  <a16:creationId xmlns:a16="http://schemas.microsoft.com/office/drawing/2014/main" id="{25336EC0-F172-AF77-BCD7-42CA67C4A1B5}"/>
                </a:ext>
              </a:extLst>
            </p:cNvPr>
            <p:cNvSpPr>
              <a:spLocks noChangeArrowheads="1"/>
            </p:cNvSpPr>
            <p:nvPr/>
          </p:nvSpPr>
          <p:spPr bwMode="auto">
            <a:xfrm>
              <a:off x="2832" y="58"/>
              <a:ext cx="1230" cy="27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200" b="0" i="1"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Dados clínicos</a:t>
              </a:r>
            </a:p>
          </p:txBody>
        </p:sp>
        <p:sp>
          <p:nvSpPr>
            <p:cNvPr id="9" name="Rectangle 9">
              <a:extLst>
                <a:ext uri="{FF2B5EF4-FFF2-40B4-BE49-F238E27FC236}">
                  <a16:creationId xmlns:a16="http://schemas.microsoft.com/office/drawing/2014/main" id="{31ECAB89-B5B4-2234-4715-58DBE7415624}"/>
                </a:ext>
              </a:extLst>
            </p:cNvPr>
            <p:cNvSpPr>
              <a:spLocks noChangeArrowheads="1"/>
            </p:cNvSpPr>
            <p:nvPr/>
          </p:nvSpPr>
          <p:spPr bwMode="auto">
            <a:xfrm>
              <a:off x="2808" y="315"/>
              <a:ext cx="1400" cy="27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200" b="0" i="1"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Epidemiológicos</a:t>
              </a:r>
            </a:p>
          </p:txBody>
        </p:sp>
        <p:sp>
          <p:nvSpPr>
            <p:cNvPr id="10" name="Rectangle 10">
              <a:extLst>
                <a:ext uri="{FF2B5EF4-FFF2-40B4-BE49-F238E27FC236}">
                  <a16:creationId xmlns:a16="http://schemas.microsoft.com/office/drawing/2014/main" id="{40200123-3304-45B5-052E-126AED36727E}"/>
                </a:ext>
              </a:extLst>
            </p:cNvPr>
            <p:cNvSpPr>
              <a:spLocks noChangeArrowheads="1"/>
            </p:cNvSpPr>
            <p:nvPr/>
          </p:nvSpPr>
          <p:spPr bwMode="auto">
            <a:xfrm>
              <a:off x="2792" y="579"/>
              <a:ext cx="1104" cy="27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200" b="0" i="1"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Radiológicos</a:t>
              </a:r>
            </a:p>
          </p:txBody>
        </p:sp>
      </p:grpSp>
      <p:grpSp>
        <p:nvGrpSpPr>
          <p:cNvPr id="11" name="Group 11">
            <a:extLst>
              <a:ext uri="{FF2B5EF4-FFF2-40B4-BE49-F238E27FC236}">
                <a16:creationId xmlns:a16="http://schemas.microsoft.com/office/drawing/2014/main" id="{775C8199-7D40-6C70-6E23-BCD04CC49DBE}"/>
              </a:ext>
            </a:extLst>
          </p:cNvPr>
          <p:cNvGrpSpPr>
            <a:grpSpLocks/>
          </p:cNvGrpSpPr>
          <p:nvPr/>
        </p:nvGrpSpPr>
        <p:grpSpPr bwMode="auto">
          <a:xfrm>
            <a:off x="6076033" y="304800"/>
            <a:ext cx="457200" cy="787400"/>
            <a:chOff x="2496" y="480"/>
            <a:chExt cx="288" cy="672"/>
          </a:xfrm>
        </p:grpSpPr>
        <p:sp>
          <p:nvSpPr>
            <p:cNvPr id="12" name="Line 12">
              <a:extLst>
                <a:ext uri="{FF2B5EF4-FFF2-40B4-BE49-F238E27FC236}">
                  <a16:creationId xmlns:a16="http://schemas.microsoft.com/office/drawing/2014/main" id="{ECF13465-5334-1608-BAEF-D7F0BB0BD8BE}"/>
                </a:ext>
              </a:extLst>
            </p:cNvPr>
            <p:cNvSpPr>
              <a:spLocks noChangeShapeType="1"/>
            </p:cNvSpPr>
            <p:nvPr/>
          </p:nvSpPr>
          <p:spPr bwMode="auto">
            <a:xfrm>
              <a:off x="2496" y="816"/>
              <a:ext cx="192"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3" name="Line 13">
              <a:extLst>
                <a:ext uri="{FF2B5EF4-FFF2-40B4-BE49-F238E27FC236}">
                  <a16:creationId xmlns:a16="http://schemas.microsoft.com/office/drawing/2014/main" id="{32AB09CA-4884-8156-025D-FD45615D0616}"/>
                </a:ext>
              </a:extLst>
            </p:cNvPr>
            <p:cNvSpPr>
              <a:spLocks noChangeShapeType="1"/>
            </p:cNvSpPr>
            <p:nvPr/>
          </p:nvSpPr>
          <p:spPr bwMode="auto">
            <a:xfrm>
              <a:off x="2688" y="480"/>
              <a:ext cx="0" cy="672"/>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4" name="Line 14">
              <a:extLst>
                <a:ext uri="{FF2B5EF4-FFF2-40B4-BE49-F238E27FC236}">
                  <a16:creationId xmlns:a16="http://schemas.microsoft.com/office/drawing/2014/main" id="{0E501A47-49FF-ACE6-7A1E-08FA601DEB55}"/>
                </a:ext>
              </a:extLst>
            </p:cNvPr>
            <p:cNvSpPr>
              <a:spLocks noChangeShapeType="1"/>
            </p:cNvSpPr>
            <p:nvPr/>
          </p:nvSpPr>
          <p:spPr bwMode="auto">
            <a:xfrm>
              <a:off x="2688" y="1152"/>
              <a:ext cx="96"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5" name="Line 15">
              <a:extLst>
                <a:ext uri="{FF2B5EF4-FFF2-40B4-BE49-F238E27FC236}">
                  <a16:creationId xmlns:a16="http://schemas.microsoft.com/office/drawing/2014/main" id="{1DFD1ADF-89B1-5F4A-11AE-C9BC0EE03834}"/>
                </a:ext>
              </a:extLst>
            </p:cNvPr>
            <p:cNvSpPr>
              <a:spLocks noChangeShapeType="1"/>
            </p:cNvSpPr>
            <p:nvPr/>
          </p:nvSpPr>
          <p:spPr bwMode="auto">
            <a:xfrm>
              <a:off x="2688" y="816"/>
              <a:ext cx="96"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16" name="Line 16">
              <a:extLst>
                <a:ext uri="{FF2B5EF4-FFF2-40B4-BE49-F238E27FC236}">
                  <a16:creationId xmlns:a16="http://schemas.microsoft.com/office/drawing/2014/main" id="{05712A04-EC73-AE94-3E41-7674D56F962C}"/>
                </a:ext>
              </a:extLst>
            </p:cNvPr>
            <p:cNvSpPr>
              <a:spLocks noChangeShapeType="1"/>
            </p:cNvSpPr>
            <p:nvPr/>
          </p:nvSpPr>
          <p:spPr bwMode="auto">
            <a:xfrm>
              <a:off x="2688" y="480"/>
              <a:ext cx="96"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grpSp>
      <p:grpSp>
        <p:nvGrpSpPr>
          <p:cNvPr id="17" name="Group 28">
            <a:extLst>
              <a:ext uri="{FF2B5EF4-FFF2-40B4-BE49-F238E27FC236}">
                <a16:creationId xmlns:a16="http://schemas.microsoft.com/office/drawing/2014/main" id="{33FB37BF-536F-62CF-13B3-2A487C9FB775}"/>
              </a:ext>
            </a:extLst>
          </p:cNvPr>
          <p:cNvGrpSpPr>
            <a:grpSpLocks/>
          </p:cNvGrpSpPr>
          <p:nvPr/>
        </p:nvGrpSpPr>
        <p:grpSpPr bwMode="auto">
          <a:xfrm>
            <a:off x="6931026" y="2348880"/>
            <a:ext cx="3213100" cy="3767138"/>
            <a:chOff x="3420" y="1706"/>
            <a:chExt cx="2024" cy="2373"/>
          </a:xfrm>
        </p:grpSpPr>
        <p:pic>
          <p:nvPicPr>
            <p:cNvPr id="18" name="Picture 17" descr="slide_12_A1">
              <a:extLst>
                <a:ext uri="{FF2B5EF4-FFF2-40B4-BE49-F238E27FC236}">
                  <a16:creationId xmlns:a16="http://schemas.microsoft.com/office/drawing/2014/main" id="{9DB2478D-8010-6AC3-2220-984DEE286289}"/>
                </a:ext>
              </a:extLst>
            </p:cNvPr>
            <p:cNvPicPr>
              <a:picLocks noChangeAspect="1" noChangeArrowheads="1"/>
            </p:cNvPicPr>
            <p:nvPr/>
          </p:nvPicPr>
          <p:blipFill>
            <a:blip r:embed="rId4" cstate="print">
              <a:grayscl/>
            </a:blip>
            <a:srcRect/>
            <a:stretch>
              <a:fillRect/>
            </a:stretch>
          </p:blipFill>
          <p:spPr bwMode="auto">
            <a:xfrm>
              <a:off x="3420" y="1706"/>
              <a:ext cx="1138" cy="2373"/>
            </a:xfrm>
            <a:prstGeom prst="rect">
              <a:avLst/>
            </a:prstGeom>
            <a:noFill/>
            <a:ln w="9525">
              <a:noFill/>
              <a:miter lim="800000"/>
              <a:headEnd/>
              <a:tailEnd/>
            </a:ln>
          </p:spPr>
        </p:pic>
        <p:pic>
          <p:nvPicPr>
            <p:cNvPr id="19" name="Picture 18" descr="imagem003">
              <a:extLst>
                <a:ext uri="{FF2B5EF4-FFF2-40B4-BE49-F238E27FC236}">
                  <a16:creationId xmlns:a16="http://schemas.microsoft.com/office/drawing/2014/main" id="{1AC74D2C-593A-B889-CEC1-5FA1DED828F8}"/>
                </a:ext>
              </a:extLst>
            </p:cNvPr>
            <p:cNvPicPr>
              <a:picLocks noChangeAspect="1" noChangeArrowheads="1"/>
            </p:cNvPicPr>
            <p:nvPr/>
          </p:nvPicPr>
          <p:blipFill>
            <a:blip r:embed="rId5" cstate="print"/>
            <a:srcRect/>
            <a:stretch>
              <a:fillRect/>
            </a:stretch>
          </p:blipFill>
          <p:spPr bwMode="auto">
            <a:xfrm>
              <a:off x="4558" y="1706"/>
              <a:ext cx="886" cy="2368"/>
            </a:xfrm>
            <a:prstGeom prst="rect">
              <a:avLst/>
            </a:prstGeom>
            <a:noFill/>
            <a:ln w="9525">
              <a:noFill/>
              <a:miter lim="800000"/>
              <a:headEnd/>
              <a:tailEnd/>
            </a:ln>
          </p:spPr>
        </p:pic>
      </p:grpSp>
    </p:spTree>
    <p:extLst>
      <p:ext uri="{BB962C8B-B14F-4D97-AF65-F5344CB8AC3E}">
        <p14:creationId xmlns:p14="http://schemas.microsoft.com/office/powerpoint/2010/main" val="28184567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0854908A-9A4A-A591-D2AF-207E0DCA70AD}"/>
              </a:ext>
            </a:extLst>
          </p:cNvPr>
          <p:cNvSpPr txBox="1">
            <a:spLocks noChangeArrowheads="1"/>
          </p:cNvSpPr>
          <p:nvPr/>
        </p:nvSpPr>
        <p:spPr bwMode="auto">
          <a:xfrm>
            <a:off x="1555834" y="1412776"/>
            <a:ext cx="8864600" cy="769441"/>
          </a:xfrm>
          <a:prstGeom prst="rect">
            <a:avLst/>
          </a:prstGeom>
          <a:noFill/>
          <a:ln w="9525" algn="ctr">
            <a:noFill/>
            <a:miter lim="800000"/>
            <a:headEnd/>
            <a:tailEnd/>
          </a:ln>
          <a:effectLst/>
        </p:spPr>
        <p:txBody>
          <a:bodyPr>
            <a:spAutoFit/>
          </a:bodyPr>
          <a:lstStyle/>
          <a:p>
            <a:pPr marL="268288" marR="0" lvl="0" indent="-268288"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Patologista  dispõe  de um  fragmento limitado  da lesão escolhido pelo cirurgião </a:t>
            </a: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sym typeface="Symbol" pitchFamily="18" charset="2"/>
              </a:rPr>
              <a:t> do radiologista que tem uma visão global</a:t>
            </a:r>
            <a:endPar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sym typeface="Monotype Sorts" pitchFamily="2" charset="2"/>
            </a:endParaRPr>
          </a:p>
        </p:txBody>
      </p:sp>
      <p:grpSp>
        <p:nvGrpSpPr>
          <p:cNvPr id="3" name="Group 3">
            <a:extLst>
              <a:ext uri="{FF2B5EF4-FFF2-40B4-BE49-F238E27FC236}">
                <a16:creationId xmlns:a16="http://schemas.microsoft.com/office/drawing/2014/main" id="{DBC32266-714A-DEB8-3FF2-EFCEDF628DBC}"/>
              </a:ext>
            </a:extLst>
          </p:cNvPr>
          <p:cNvGrpSpPr>
            <a:grpSpLocks/>
          </p:cNvGrpSpPr>
          <p:nvPr/>
        </p:nvGrpSpPr>
        <p:grpSpPr bwMode="auto">
          <a:xfrm>
            <a:off x="1727284" y="2788047"/>
            <a:ext cx="8612187" cy="2738438"/>
            <a:chOff x="207" y="2464"/>
            <a:chExt cx="5425" cy="1725"/>
          </a:xfrm>
        </p:grpSpPr>
        <p:pic>
          <p:nvPicPr>
            <p:cNvPr id="4" name="Picture 4" descr="figura2_1">
              <a:extLst>
                <a:ext uri="{FF2B5EF4-FFF2-40B4-BE49-F238E27FC236}">
                  <a16:creationId xmlns:a16="http://schemas.microsoft.com/office/drawing/2014/main" id="{4E4E7016-D720-76BC-41EA-20A573142011}"/>
                </a:ext>
              </a:extLst>
            </p:cNvPr>
            <p:cNvPicPr>
              <a:picLocks noChangeAspect="1" noChangeArrowheads="1"/>
            </p:cNvPicPr>
            <p:nvPr/>
          </p:nvPicPr>
          <p:blipFill>
            <a:blip r:embed="rId2" cstate="print"/>
            <a:srcRect/>
            <a:stretch>
              <a:fillRect/>
            </a:stretch>
          </p:blipFill>
          <p:spPr bwMode="auto">
            <a:xfrm>
              <a:off x="3026" y="2464"/>
              <a:ext cx="2606" cy="1725"/>
            </a:xfrm>
            <a:prstGeom prst="rect">
              <a:avLst/>
            </a:prstGeom>
            <a:noFill/>
            <a:ln w="9525">
              <a:noFill/>
              <a:miter lim="800000"/>
              <a:headEnd/>
              <a:tailEnd/>
            </a:ln>
          </p:spPr>
        </p:pic>
        <p:pic>
          <p:nvPicPr>
            <p:cNvPr id="5" name="Picture 5" descr="figura2_2">
              <a:extLst>
                <a:ext uri="{FF2B5EF4-FFF2-40B4-BE49-F238E27FC236}">
                  <a16:creationId xmlns:a16="http://schemas.microsoft.com/office/drawing/2014/main" id="{F1C993CD-AF03-6E5D-8B2B-F30566D400CE}"/>
                </a:ext>
              </a:extLst>
            </p:cNvPr>
            <p:cNvPicPr>
              <a:picLocks noChangeAspect="1" noChangeArrowheads="1"/>
            </p:cNvPicPr>
            <p:nvPr/>
          </p:nvPicPr>
          <p:blipFill>
            <a:blip r:embed="rId3" cstate="print"/>
            <a:srcRect/>
            <a:stretch>
              <a:fillRect/>
            </a:stretch>
          </p:blipFill>
          <p:spPr bwMode="auto">
            <a:xfrm>
              <a:off x="207" y="2464"/>
              <a:ext cx="2593" cy="1717"/>
            </a:xfrm>
            <a:prstGeom prst="rect">
              <a:avLst/>
            </a:prstGeom>
            <a:noFill/>
            <a:ln w="9525">
              <a:noFill/>
              <a:miter lim="800000"/>
              <a:headEnd/>
              <a:tailEnd/>
            </a:ln>
          </p:spPr>
        </p:pic>
      </p:grpSp>
      <p:grpSp>
        <p:nvGrpSpPr>
          <p:cNvPr id="6" name="Group 6">
            <a:extLst>
              <a:ext uri="{FF2B5EF4-FFF2-40B4-BE49-F238E27FC236}">
                <a16:creationId xmlns:a16="http://schemas.microsoft.com/office/drawing/2014/main" id="{76818102-630E-1238-3F67-444D9F80D99D}"/>
              </a:ext>
            </a:extLst>
          </p:cNvPr>
          <p:cNvGrpSpPr>
            <a:grpSpLocks/>
          </p:cNvGrpSpPr>
          <p:nvPr/>
        </p:nvGrpSpPr>
        <p:grpSpPr bwMode="auto">
          <a:xfrm>
            <a:off x="3422734" y="2327672"/>
            <a:ext cx="5780087" cy="3921125"/>
            <a:chOff x="1872" y="1743"/>
            <a:chExt cx="3641" cy="2470"/>
          </a:xfrm>
        </p:grpSpPr>
        <p:pic>
          <p:nvPicPr>
            <p:cNvPr id="7" name="Picture 7" descr="MVC-002F">
              <a:extLst>
                <a:ext uri="{FF2B5EF4-FFF2-40B4-BE49-F238E27FC236}">
                  <a16:creationId xmlns:a16="http://schemas.microsoft.com/office/drawing/2014/main" id="{858A90A3-AA05-28F3-B578-4BF9EA520EB4}"/>
                </a:ext>
              </a:extLst>
            </p:cNvPr>
            <p:cNvPicPr>
              <a:picLocks noChangeAspect="1" noChangeArrowheads="1"/>
            </p:cNvPicPr>
            <p:nvPr/>
          </p:nvPicPr>
          <p:blipFill>
            <a:blip r:embed="rId4" cstate="print">
              <a:grayscl/>
            </a:blip>
            <a:srcRect/>
            <a:stretch>
              <a:fillRect/>
            </a:stretch>
          </p:blipFill>
          <p:spPr bwMode="auto">
            <a:xfrm>
              <a:off x="1872" y="1747"/>
              <a:ext cx="1500" cy="2459"/>
            </a:xfrm>
            <a:prstGeom prst="rect">
              <a:avLst/>
            </a:prstGeom>
            <a:noFill/>
            <a:ln w="9525">
              <a:noFill/>
              <a:miter lim="800000"/>
              <a:headEnd/>
              <a:tailEnd/>
            </a:ln>
          </p:spPr>
        </p:pic>
        <p:pic>
          <p:nvPicPr>
            <p:cNvPr id="8" name="Picture 8" descr="MVC-003F">
              <a:extLst>
                <a:ext uri="{FF2B5EF4-FFF2-40B4-BE49-F238E27FC236}">
                  <a16:creationId xmlns:a16="http://schemas.microsoft.com/office/drawing/2014/main" id="{678F964F-3AC4-3E2B-5E34-5212260AA7FC}"/>
                </a:ext>
              </a:extLst>
            </p:cNvPr>
            <p:cNvPicPr>
              <a:picLocks noChangeAspect="1" noChangeArrowheads="1"/>
            </p:cNvPicPr>
            <p:nvPr/>
          </p:nvPicPr>
          <p:blipFill>
            <a:blip r:embed="rId5" cstate="print">
              <a:grayscl/>
            </a:blip>
            <a:srcRect/>
            <a:stretch>
              <a:fillRect/>
            </a:stretch>
          </p:blipFill>
          <p:spPr bwMode="auto">
            <a:xfrm>
              <a:off x="3657" y="1743"/>
              <a:ext cx="1856" cy="2470"/>
            </a:xfrm>
            <a:prstGeom prst="rect">
              <a:avLst/>
            </a:prstGeom>
            <a:noFill/>
            <a:ln w="9525">
              <a:noFill/>
              <a:miter lim="800000"/>
              <a:headEnd/>
              <a:tailEnd/>
            </a:ln>
          </p:spPr>
        </p:pic>
      </p:grpSp>
      <p:grpSp>
        <p:nvGrpSpPr>
          <p:cNvPr id="9" name="Group 9">
            <a:extLst>
              <a:ext uri="{FF2B5EF4-FFF2-40B4-BE49-F238E27FC236}">
                <a16:creationId xmlns:a16="http://schemas.microsoft.com/office/drawing/2014/main" id="{C61998D6-CCAD-1E25-7855-890C52C50DE8}"/>
              </a:ext>
            </a:extLst>
          </p:cNvPr>
          <p:cNvGrpSpPr>
            <a:grpSpLocks/>
          </p:cNvGrpSpPr>
          <p:nvPr/>
        </p:nvGrpSpPr>
        <p:grpSpPr bwMode="auto">
          <a:xfrm>
            <a:off x="2117809" y="2505472"/>
            <a:ext cx="7889875" cy="3530600"/>
            <a:chOff x="417" y="1890"/>
            <a:chExt cx="4970" cy="2224"/>
          </a:xfrm>
        </p:grpSpPr>
        <p:pic>
          <p:nvPicPr>
            <p:cNvPr id="10" name="Picture 10" descr="MVC-004F">
              <a:extLst>
                <a:ext uri="{FF2B5EF4-FFF2-40B4-BE49-F238E27FC236}">
                  <a16:creationId xmlns:a16="http://schemas.microsoft.com/office/drawing/2014/main" id="{F31C3F80-15EF-7306-0643-49075FE15245}"/>
                </a:ext>
              </a:extLst>
            </p:cNvPr>
            <p:cNvPicPr>
              <a:picLocks noChangeAspect="1" noChangeArrowheads="1"/>
            </p:cNvPicPr>
            <p:nvPr/>
          </p:nvPicPr>
          <p:blipFill>
            <a:blip r:embed="rId6" cstate="print">
              <a:grayscl/>
            </a:blip>
            <a:srcRect r="12883"/>
            <a:stretch>
              <a:fillRect/>
            </a:stretch>
          </p:blipFill>
          <p:spPr bwMode="auto">
            <a:xfrm>
              <a:off x="417" y="1914"/>
              <a:ext cx="2191" cy="2200"/>
            </a:xfrm>
            <a:prstGeom prst="rect">
              <a:avLst/>
            </a:prstGeom>
            <a:noFill/>
            <a:ln w="9525">
              <a:noFill/>
              <a:miter lim="800000"/>
              <a:headEnd/>
              <a:tailEnd/>
            </a:ln>
          </p:spPr>
        </p:pic>
        <p:pic>
          <p:nvPicPr>
            <p:cNvPr id="11" name="Picture 11" descr="MVC-005F">
              <a:extLst>
                <a:ext uri="{FF2B5EF4-FFF2-40B4-BE49-F238E27FC236}">
                  <a16:creationId xmlns:a16="http://schemas.microsoft.com/office/drawing/2014/main" id="{3EE35163-5217-9D0C-6746-E52D31204153}"/>
                </a:ext>
              </a:extLst>
            </p:cNvPr>
            <p:cNvPicPr>
              <a:picLocks noChangeAspect="1" noChangeArrowheads="1"/>
            </p:cNvPicPr>
            <p:nvPr/>
          </p:nvPicPr>
          <p:blipFill>
            <a:blip r:embed="rId7" cstate="print">
              <a:grayscl/>
            </a:blip>
            <a:srcRect r="14017"/>
            <a:stretch>
              <a:fillRect/>
            </a:stretch>
          </p:blipFill>
          <p:spPr bwMode="auto">
            <a:xfrm>
              <a:off x="3289" y="1890"/>
              <a:ext cx="2098" cy="2204"/>
            </a:xfrm>
            <a:prstGeom prst="rect">
              <a:avLst/>
            </a:prstGeom>
            <a:noFill/>
            <a:ln w="9525">
              <a:noFill/>
              <a:miter lim="800000"/>
              <a:headEnd/>
              <a:tailEnd/>
            </a:ln>
          </p:spPr>
        </p:pic>
      </p:grpSp>
      <p:grpSp>
        <p:nvGrpSpPr>
          <p:cNvPr id="12" name="Group 23">
            <a:extLst>
              <a:ext uri="{FF2B5EF4-FFF2-40B4-BE49-F238E27FC236}">
                <a16:creationId xmlns:a16="http://schemas.microsoft.com/office/drawing/2014/main" id="{EC45354C-4ACE-B3BF-C3B5-9B66988E5803}"/>
              </a:ext>
            </a:extLst>
          </p:cNvPr>
          <p:cNvGrpSpPr>
            <a:grpSpLocks/>
          </p:cNvGrpSpPr>
          <p:nvPr/>
        </p:nvGrpSpPr>
        <p:grpSpPr bwMode="auto">
          <a:xfrm>
            <a:off x="2546434" y="2276872"/>
            <a:ext cx="6367462" cy="3921125"/>
            <a:chOff x="687" y="1863"/>
            <a:chExt cx="4011" cy="2470"/>
          </a:xfrm>
        </p:grpSpPr>
        <p:pic>
          <p:nvPicPr>
            <p:cNvPr id="13" name="Picture 24" descr="MVC-006F">
              <a:extLst>
                <a:ext uri="{FF2B5EF4-FFF2-40B4-BE49-F238E27FC236}">
                  <a16:creationId xmlns:a16="http://schemas.microsoft.com/office/drawing/2014/main" id="{D4A68B46-3862-22E9-3BFB-A2F6A13C0B72}"/>
                </a:ext>
              </a:extLst>
            </p:cNvPr>
            <p:cNvPicPr>
              <a:picLocks noChangeAspect="1" noChangeArrowheads="1"/>
            </p:cNvPicPr>
            <p:nvPr/>
          </p:nvPicPr>
          <p:blipFill>
            <a:blip r:embed="rId8" cstate="print">
              <a:grayscl/>
            </a:blip>
            <a:srcRect l="9285"/>
            <a:stretch>
              <a:fillRect/>
            </a:stretch>
          </p:blipFill>
          <p:spPr bwMode="auto">
            <a:xfrm>
              <a:off x="687" y="1875"/>
              <a:ext cx="1788" cy="2458"/>
            </a:xfrm>
            <a:prstGeom prst="rect">
              <a:avLst/>
            </a:prstGeom>
            <a:noFill/>
            <a:ln w="9525">
              <a:noFill/>
              <a:miter lim="800000"/>
              <a:headEnd/>
              <a:tailEnd/>
            </a:ln>
          </p:spPr>
        </p:pic>
        <p:pic>
          <p:nvPicPr>
            <p:cNvPr id="14" name="Picture 25" descr="figura">
              <a:extLst>
                <a:ext uri="{FF2B5EF4-FFF2-40B4-BE49-F238E27FC236}">
                  <a16:creationId xmlns:a16="http://schemas.microsoft.com/office/drawing/2014/main" id="{C1E0415D-845D-CD42-3936-DA3CEC6ACAA0}"/>
                </a:ext>
              </a:extLst>
            </p:cNvPr>
            <p:cNvPicPr>
              <a:picLocks noChangeAspect="1" noChangeArrowheads="1"/>
            </p:cNvPicPr>
            <p:nvPr/>
          </p:nvPicPr>
          <p:blipFill>
            <a:blip r:embed="rId9" cstate="print"/>
            <a:srcRect/>
            <a:stretch>
              <a:fillRect/>
            </a:stretch>
          </p:blipFill>
          <p:spPr bwMode="auto">
            <a:xfrm>
              <a:off x="3329" y="1863"/>
              <a:ext cx="1369" cy="2457"/>
            </a:xfrm>
            <a:prstGeom prst="rect">
              <a:avLst/>
            </a:prstGeom>
            <a:noFill/>
            <a:ln w="9525">
              <a:noFill/>
              <a:miter lim="800000"/>
              <a:headEnd/>
              <a:tailEnd/>
            </a:ln>
          </p:spPr>
        </p:pic>
      </p:grpSp>
      <p:sp>
        <p:nvSpPr>
          <p:cNvPr id="15" name="Text Box 6">
            <a:extLst>
              <a:ext uri="{FF2B5EF4-FFF2-40B4-BE49-F238E27FC236}">
                <a16:creationId xmlns:a16="http://schemas.microsoft.com/office/drawing/2014/main" id="{23148B3C-3469-218A-6E9C-01944484C7D3}"/>
              </a:ext>
            </a:extLst>
          </p:cNvPr>
          <p:cNvSpPr txBox="1">
            <a:spLocks noChangeArrowheads="1"/>
          </p:cNvSpPr>
          <p:nvPr/>
        </p:nvSpPr>
        <p:spPr bwMode="auto">
          <a:xfrm>
            <a:off x="2729519" y="244475"/>
            <a:ext cx="3206327" cy="769441"/>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Anatomopatológico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200" b="0" i="0"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deve ser correlacionado</a:t>
            </a:r>
          </a:p>
        </p:txBody>
      </p:sp>
      <p:grpSp>
        <p:nvGrpSpPr>
          <p:cNvPr id="16" name="Group 7">
            <a:extLst>
              <a:ext uri="{FF2B5EF4-FFF2-40B4-BE49-F238E27FC236}">
                <a16:creationId xmlns:a16="http://schemas.microsoft.com/office/drawing/2014/main" id="{CAEA301E-6444-221E-9123-81A4F60BB174}"/>
              </a:ext>
            </a:extLst>
          </p:cNvPr>
          <p:cNvGrpSpPr>
            <a:grpSpLocks/>
          </p:cNvGrpSpPr>
          <p:nvPr/>
        </p:nvGrpSpPr>
        <p:grpSpPr bwMode="auto">
          <a:xfrm>
            <a:off x="6588233" y="92075"/>
            <a:ext cx="2247900" cy="1257301"/>
            <a:chOff x="2792" y="58"/>
            <a:chExt cx="1416" cy="792"/>
          </a:xfrm>
          <a:effectLst/>
        </p:grpSpPr>
        <p:sp>
          <p:nvSpPr>
            <p:cNvPr id="17" name="Rectangle 8">
              <a:extLst>
                <a:ext uri="{FF2B5EF4-FFF2-40B4-BE49-F238E27FC236}">
                  <a16:creationId xmlns:a16="http://schemas.microsoft.com/office/drawing/2014/main" id="{A41F3805-81EC-9813-075A-77B787FEA74D}"/>
                </a:ext>
              </a:extLst>
            </p:cNvPr>
            <p:cNvSpPr>
              <a:spLocks noChangeArrowheads="1"/>
            </p:cNvSpPr>
            <p:nvPr/>
          </p:nvSpPr>
          <p:spPr bwMode="auto">
            <a:xfrm>
              <a:off x="2832" y="58"/>
              <a:ext cx="1230" cy="27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200" b="0" i="1" u="none" strike="noStrike" kern="1200" cap="none" spc="0" normalizeH="0" baseline="0" noProof="0" dirty="0">
                  <a:ln>
                    <a:noFill/>
                  </a:ln>
                  <a:solidFill>
                    <a:prstClr val="white"/>
                  </a:solidFill>
                  <a:effectLst/>
                  <a:uLnTx/>
                  <a:uFillTx/>
                  <a:latin typeface="Trebuchet MS" pitchFamily="34" charset="0"/>
                  <a:ea typeface="+mn-ea"/>
                  <a:cs typeface="Arial" pitchFamily="34" charset="0"/>
                </a:rPr>
                <a:t>Dados clínicos</a:t>
              </a:r>
            </a:p>
          </p:txBody>
        </p:sp>
        <p:sp>
          <p:nvSpPr>
            <p:cNvPr id="18" name="Rectangle 9">
              <a:extLst>
                <a:ext uri="{FF2B5EF4-FFF2-40B4-BE49-F238E27FC236}">
                  <a16:creationId xmlns:a16="http://schemas.microsoft.com/office/drawing/2014/main" id="{0FAC060E-316F-7E51-0DD2-E467293012CD}"/>
                </a:ext>
              </a:extLst>
            </p:cNvPr>
            <p:cNvSpPr>
              <a:spLocks noChangeArrowheads="1"/>
            </p:cNvSpPr>
            <p:nvPr/>
          </p:nvSpPr>
          <p:spPr bwMode="auto">
            <a:xfrm>
              <a:off x="2808" y="315"/>
              <a:ext cx="1400" cy="27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200" b="0" i="1" u="none" strike="noStrike" kern="1200" cap="none" spc="0" normalizeH="0" baseline="0" noProof="0">
                  <a:ln>
                    <a:noFill/>
                  </a:ln>
                  <a:solidFill>
                    <a:prstClr val="white"/>
                  </a:solidFill>
                  <a:effectLst/>
                  <a:uLnTx/>
                  <a:uFillTx/>
                  <a:latin typeface="Trebuchet MS" pitchFamily="34" charset="0"/>
                  <a:ea typeface="+mn-ea"/>
                  <a:cs typeface="Arial" pitchFamily="34" charset="0"/>
                </a:rPr>
                <a:t>Epidemiológicos</a:t>
              </a:r>
            </a:p>
          </p:txBody>
        </p:sp>
        <p:sp>
          <p:nvSpPr>
            <p:cNvPr id="19" name="Rectangle 10">
              <a:extLst>
                <a:ext uri="{FF2B5EF4-FFF2-40B4-BE49-F238E27FC236}">
                  <a16:creationId xmlns:a16="http://schemas.microsoft.com/office/drawing/2014/main" id="{4E30DAE7-DE02-77AE-04C3-86ACE73E4ACE}"/>
                </a:ext>
              </a:extLst>
            </p:cNvPr>
            <p:cNvSpPr>
              <a:spLocks noChangeArrowheads="1"/>
            </p:cNvSpPr>
            <p:nvPr/>
          </p:nvSpPr>
          <p:spPr bwMode="auto">
            <a:xfrm>
              <a:off x="2792" y="579"/>
              <a:ext cx="1104" cy="271"/>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2200" b="0" i="1" u="none" strike="noStrike" kern="1200" cap="none" spc="0" normalizeH="0" baseline="0" noProof="0">
                  <a:ln>
                    <a:noFill/>
                  </a:ln>
                  <a:solidFill>
                    <a:prstClr val="white"/>
                  </a:solidFill>
                  <a:effectLst/>
                  <a:uLnTx/>
                  <a:uFillTx/>
                  <a:latin typeface="Trebuchet MS" pitchFamily="34" charset="0"/>
                  <a:ea typeface="+mn-ea"/>
                  <a:cs typeface="Arial" pitchFamily="34" charset="0"/>
                </a:rPr>
                <a:t>Radiológicos</a:t>
              </a:r>
            </a:p>
          </p:txBody>
        </p:sp>
      </p:grpSp>
      <p:grpSp>
        <p:nvGrpSpPr>
          <p:cNvPr id="20" name="Group 11">
            <a:extLst>
              <a:ext uri="{FF2B5EF4-FFF2-40B4-BE49-F238E27FC236}">
                <a16:creationId xmlns:a16="http://schemas.microsoft.com/office/drawing/2014/main" id="{7C569DC3-A5FB-B9CB-6DA4-9C8074950E69}"/>
              </a:ext>
            </a:extLst>
          </p:cNvPr>
          <p:cNvGrpSpPr>
            <a:grpSpLocks/>
          </p:cNvGrpSpPr>
          <p:nvPr/>
        </p:nvGrpSpPr>
        <p:grpSpPr bwMode="auto">
          <a:xfrm>
            <a:off x="6007854" y="304800"/>
            <a:ext cx="457200" cy="787400"/>
            <a:chOff x="2496" y="480"/>
            <a:chExt cx="288" cy="672"/>
          </a:xfrm>
        </p:grpSpPr>
        <p:sp>
          <p:nvSpPr>
            <p:cNvPr id="21" name="Line 12">
              <a:extLst>
                <a:ext uri="{FF2B5EF4-FFF2-40B4-BE49-F238E27FC236}">
                  <a16:creationId xmlns:a16="http://schemas.microsoft.com/office/drawing/2014/main" id="{23471F26-CEA8-6B85-377A-9E075B5B3DD3}"/>
                </a:ext>
              </a:extLst>
            </p:cNvPr>
            <p:cNvSpPr>
              <a:spLocks noChangeShapeType="1"/>
            </p:cNvSpPr>
            <p:nvPr/>
          </p:nvSpPr>
          <p:spPr bwMode="auto">
            <a:xfrm>
              <a:off x="2496" y="816"/>
              <a:ext cx="192"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2" name="Line 13">
              <a:extLst>
                <a:ext uri="{FF2B5EF4-FFF2-40B4-BE49-F238E27FC236}">
                  <a16:creationId xmlns:a16="http://schemas.microsoft.com/office/drawing/2014/main" id="{144B10A5-A462-8E2C-FB00-8EDF566AE893}"/>
                </a:ext>
              </a:extLst>
            </p:cNvPr>
            <p:cNvSpPr>
              <a:spLocks noChangeShapeType="1"/>
            </p:cNvSpPr>
            <p:nvPr/>
          </p:nvSpPr>
          <p:spPr bwMode="auto">
            <a:xfrm>
              <a:off x="2688" y="480"/>
              <a:ext cx="0" cy="672"/>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3" name="Line 14">
              <a:extLst>
                <a:ext uri="{FF2B5EF4-FFF2-40B4-BE49-F238E27FC236}">
                  <a16:creationId xmlns:a16="http://schemas.microsoft.com/office/drawing/2014/main" id="{8DF2A302-299C-8215-9E4B-A462A098C014}"/>
                </a:ext>
              </a:extLst>
            </p:cNvPr>
            <p:cNvSpPr>
              <a:spLocks noChangeShapeType="1"/>
            </p:cNvSpPr>
            <p:nvPr/>
          </p:nvSpPr>
          <p:spPr bwMode="auto">
            <a:xfrm>
              <a:off x="2688" y="1152"/>
              <a:ext cx="96"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4" name="Line 15">
              <a:extLst>
                <a:ext uri="{FF2B5EF4-FFF2-40B4-BE49-F238E27FC236}">
                  <a16:creationId xmlns:a16="http://schemas.microsoft.com/office/drawing/2014/main" id="{75B246A5-14ED-AE37-B26F-710911E3CB31}"/>
                </a:ext>
              </a:extLst>
            </p:cNvPr>
            <p:cNvSpPr>
              <a:spLocks noChangeShapeType="1"/>
            </p:cNvSpPr>
            <p:nvPr/>
          </p:nvSpPr>
          <p:spPr bwMode="auto">
            <a:xfrm>
              <a:off x="2688" y="816"/>
              <a:ext cx="96"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5" name="Line 16">
              <a:extLst>
                <a:ext uri="{FF2B5EF4-FFF2-40B4-BE49-F238E27FC236}">
                  <a16:creationId xmlns:a16="http://schemas.microsoft.com/office/drawing/2014/main" id="{26B3CB2C-E50F-7F34-72E2-84A9EB47CFC2}"/>
                </a:ext>
              </a:extLst>
            </p:cNvPr>
            <p:cNvSpPr>
              <a:spLocks noChangeShapeType="1"/>
            </p:cNvSpPr>
            <p:nvPr/>
          </p:nvSpPr>
          <p:spPr bwMode="auto">
            <a:xfrm>
              <a:off x="2688" y="480"/>
              <a:ext cx="96" cy="0"/>
            </a:xfrm>
            <a:prstGeom prst="line">
              <a:avLst/>
            </a:prstGeom>
            <a:noFill/>
            <a:ln w="38100">
              <a:solidFill>
                <a:srgbClr val="00B0F0"/>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rial" charset="0"/>
                <a:ea typeface="+mn-ea"/>
                <a:cs typeface="Arial" charset="0"/>
              </a:endParaRPr>
            </a:p>
          </p:txBody>
        </p:sp>
      </p:grpSp>
    </p:spTree>
    <p:extLst>
      <p:ext uri="{BB962C8B-B14F-4D97-AF65-F5344CB8AC3E}">
        <p14:creationId xmlns:p14="http://schemas.microsoft.com/office/powerpoint/2010/main" val="88499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060A62FC-52FC-732D-EBB7-008B05A441D3}"/>
              </a:ext>
            </a:extLst>
          </p:cNvPr>
          <p:cNvPicPr>
            <a:picLocks noChangeAspect="1"/>
          </p:cNvPicPr>
          <p:nvPr/>
        </p:nvPicPr>
        <p:blipFill>
          <a:blip r:embed="rId3"/>
          <a:stretch>
            <a:fillRect/>
          </a:stretch>
        </p:blipFill>
        <p:spPr>
          <a:xfrm rot="16200000">
            <a:off x="8368542" y="3195029"/>
            <a:ext cx="2970331" cy="3960441"/>
          </a:xfrm>
          <a:prstGeom prst="rect">
            <a:avLst/>
          </a:prstGeom>
        </p:spPr>
      </p:pic>
      <p:pic>
        <p:nvPicPr>
          <p:cNvPr id="3" name="Imagem 2">
            <a:extLst>
              <a:ext uri="{FF2B5EF4-FFF2-40B4-BE49-F238E27FC236}">
                <a16:creationId xmlns:a16="http://schemas.microsoft.com/office/drawing/2014/main" id="{B41933C8-EFC0-4F7B-4ECA-1A4677E42432}"/>
              </a:ext>
            </a:extLst>
          </p:cNvPr>
          <p:cNvPicPr>
            <a:picLocks noChangeAspect="1"/>
          </p:cNvPicPr>
          <p:nvPr/>
        </p:nvPicPr>
        <p:blipFill>
          <a:blip r:embed="rId4"/>
          <a:stretch>
            <a:fillRect/>
          </a:stretch>
        </p:blipFill>
        <p:spPr>
          <a:xfrm>
            <a:off x="233894" y="871455"/>
            <a:ext cx="6913056" cy="5184792"/>
          </a:xfrm>
          <a:prstGeom prst="rect">
            <a:avLst/>
          </a:prstGeom>
        </p:spPr>
      </p:pic>
      <p:pic>
        <p:nvPicPr>
          <p:cNvPr id="4" name="Imagem 3">
            <a:extLst>
              <a:ext uri="{FF2B5EF4-FFF2-40B4-BE49-F238E27FC236}">
                <a16:creationId xmlns:a16="http://schemas.microsoft.com/office/drawing/2014/main" id="{D2A76926-D10E-A83F-3BDC-E07DF77C8C43}"/>
              </a:ext>
            </a:extLst>
          </p:cNvPr>
          <p:cNvPicPr>
            <a:picLocks noChangeAspect="1"/>
          </p:cNvPicPr>
          <p:nvPr/>
        </p:nvPicPr>
        <p:blipFill rotWithShape="1">
          <a:blip r:embed="rId5"/>
          <a:srcRect l="7476" t="17451" r="11413" b="9050"/>
          <a:stretch/>
        </p:blipFill>
        <p:spPr>
          <a:xfrm>
            <a:off x="7458115" y="396674"/>
            <a:ext cx="4499991" cy="3058246"/>
          </a:xfrm>
          <a:prstGeom prst="rect">
            <a:avLst/>
          </a:prstGeom>
        </p:spPr>
      </p:pic>
    </p:spTree>
    <p:extLst>
      <p:ext uri="{BB962C8B-B14F-4D97-AF65-F5344CB8AC3E}">
        <p14:creationId xmlns:p14="http://schemas.microsoft.com/office/powerpoint/2010/main" val="3368019334"/>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pt-BR" b="1" dirty="0"/>
              <a:t>Conclusão</a:t>
            </a:r>
            <a:endParaRPr lang="pt-BR" dirty="0"/>
          </a:p>
        </p:txBody>
      </p:sp>
      <p:sp>
        <p:nvSpPr>
          <p:cNvPr id="3" name="Espaço Reservado para Conteúdo 2"/>
          <p:cNvSpPr>
            <a:spLocks noGrp="1"/>
          </p:cNvSpPr>
          <p:nvPr>
            <p:ph type="body" sz="quarter" idx="10"/>
          </p:nvPr>
        </p:nvSpPr>
        <p:spPr>
          <a:xfrm>
            <a:off x="457200" y="1287624"/>
            <a:ext cx="11239500" cy="5197151"/>
          </a:xfrm>
        </p:spPr>
        <p:txBody>
          <a:bodyPr>
            <a:normAutofit/>
          </a:bodyPr>
          <a:lstStyle/>
          <a:p>
            <a:pPr algn="just"/>
            <a:r>
              <a:rPr lang="pt-BR" dirty="0"/>
              <a:t>A biópsia percutânea musculoesquelética guiada por imagem de tumores ósseos e de partes moles é um método minimamente invasivo, seguro e de baixo custo, que tem elevados resultados diagnósticos com riscos menores em relação às biópsias abertas.</a:t>
            </a:r>
          </a:p>
          <a:p>
            <a:pPr algn="just"/>
            <a:endParaRPr lang="pt-BR" dirty="0"/>
          </a:p>
          <a:p>
            <a:pPr algn="just"/>
            <a:r>
              <a:rPr lang="pt-BR" dirty="0"/>
              <a:t>O conhecimento das melhores técnicas, indicações e contraindicações das biópsias é obrigatório, uma vez que tem um papel decisivo no manejo do paciente.</a:t>
            </a:r>
          </a:p>
          <a:p>
            <a:pPr algn="just"/>
            <a:endParaRPr lang="pt-BR" dirty="0"/>
          </a:p>
          <a:p>
            <a:pPr algn="just"/>
            <a:r>
              <a:rPr lang="pt-BR" dirty="0">
                <a:effectLst/>
                <a:latin typeface="Calibri" panose="020F0502020204030204" pitchFamily="34" charset="0"/>
                <a:ea typeface="Calibri" panose="020F0502020204030204" pitchFamily="34" charset="0"/>
                <a:cs typeface="Times New Roman" panose="02020603050405020304" pitchFamily="18" charset="0"/>
              </a:rPr>
              <a:t>Resultados da biópsia não diagnósticos: importante revisitar a probabilidade de malignidade, histórico clínico e achados de imagem ao decidir sobre o curso de ação mais apropriado, incluindo acompanhamento clínico e radiológico próximo, repetição da biópsia guiada por imagem ou biópsia cirúrgica aberta.</a:t>
            </a:r>
            <a:endParaRPr lang="pt-BR" dirty="0"/>
          </a:p>
          <a:p>
            <a:endParaRPr lang="pt-BR" dirty="0"/>
          </a:p>
        </p:txBody>
      </p:sp>
    </p:spTree>
    <p:extLst>
      <p:ext uri="{BB962C8B-B14F-4D97-AF65-F5344CB8AC3E}">
        <p14:creationId xmlns:p14="http://schemas.microsoft.com/office/powerpoint/2010/main" val="3039079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19159-AE2A-40FB-629B-EF1BD4A1A68D}"/>
              </a:ext>
            </a:extLst>
          </p:cNvPr>
          <p:cNvSpPr>
            <a:spLocks noGrp="1"/>
          </p:cNvSpPr>
          <p:nvPr>
            <p:ph type="ctrTitle"/>
          </p:nvPr>
        </p:nvSpPr>
        <p:spPr/>
        <p:txBody>
          <a:bodyPr/>
          <a:lstStyle/>
          <a:p>
            <a:r>
              <a:rPr lang="pt-BR" dirty="0"/>
              <a:t>OBRIGADO</a:t>
            </a:r>
          </a:p>
        </p:txBody>
      </p:sp>
    </p:spTree>
    <p:extLst>
      <p:ext uri="{BB962C8B-B14F-4D97-AF65-F5344CB8AC3E}">
        <p14:creationId xmlns:p14="http://schemas.microsoft.com/office/powerpoint/2010/main" val="372632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30B22A0-FD4D-3A8D-756F-B2A0E9C22DF0}"/>
              </a:ext>
            </a:extLst>
          </p:cNvPr>
          <p:cNvPicPr>
            <a:picLocks noChangeAspect="1"/>
          </p:cNvPicPr>
          <p:nvPr/>
        </p:nvPicPr>
        <p:blipFill>
          <a:blip r:embed="rId3"/>
          <a:stretch>
            <a:fillRect/>
          </a:stretch>
        </p:blipFill>
        <p:spPr>
          <a:xfrm>
            <a:off x="551385" y="1412776"/>
            <a:ext cx="5097944" cy="3869209"/>
          </a:xfrm>
          <a:prstGeom prst="rect">
            <a:avLst/>
          </a:prstGeom>
        </p:spPr>
      </p:pic>
      <p:pic>
        <p:nvPicPr>
          <p:cNvPr id="9" name="Imagem 8">
            <a:extLst>
              <a:ext uri="{FF2B5EF4-FFF2-40B4-BE49-F238E27FC236}">
                <a16:creationId xmlns:a16="http://schemas.microsoft.com/office/drawing/2014/main" id="{2A22BC03-6283-FEC8-66C5-C57514BFAAE0}"/>
              </a:ext>
            </a:extLst>
          </p:cNvPr>
          <p:cNvPicPr>
            <a:picLocks noChangeAspect="1"/>
          </p:cNvPicPr>
          <p:nvPr/>
        </p:nvPicPr>
        <p:blipFill>
          <a:blip r:embed="rId4"/>
          <a:stretch>
            <a:fillRect/>
          </a:stretch>
        </p:blipFill>
        <p:spPr>
          <a:xfrm>
            <a:off x="6079841" y="1412776"/>
            <a:ext cx="5137801" cy="3869209"/>
          </a:xfrm>
          <a:prstGeom prst="rect">
            <a:avLst/>
          </a:prstGeom>
        </p:spPr>
      </p:pic>
      <p:sp>
        <p:nvSpPr>
          <p:cNvPr id="2" name="CaixaDeTexto 1">
            <a:extLst>
              <a:ext uri="{FF2B5EF4-FFF2-40B4-BE49-F238E27FC236}">
                <a16:creationId xmlns:a16="http://schemas.microsoft.com/office/drawing/2014/main" id="{683D15C3-5892-9551-43A7-3C1AE7D73C2E}"/>
              </a:ext>
            </a:extLst>
          </p:cNvPr>
          <p:cNvSpPr txBox="1"/>
          <p:nvPr/>
        </p:nvSpPr>
        <p:spPr>
          <a:xfrm>
            <a:off x="551385" y="391886"/>
            <a:ext cx="10066852" cy="523220"/>
          </a:xfrm>
          <a:prstGeom prst="rect">
            <a:avLst/>
          </a:prstGeom>
          <a:noFill/>
        </p:spPr>
        <p:txBody>
          <a:bodyPr wrap="square" rtlCol="0">
            <a:spAutoFit/>
          </a:bodyPr>
          <a:lstStyle/>
          <a:p>
            <a:r>
              <a:rPr lang="pt-BR" sz="2800" dirty="0">
                <a:solidFill>
                  <a:schemeClr val="bg1"/>
                </a:solidFill>
              </a:rPr>
              <a:t>Planejamento : Avaliação de Imagens</a:t>
            </a:r>
          </a:p>
        </p:txBody>
      </p:sp>
    </p:spTree>
    <p:extLst>
      <p:ext uri="{BB962C8B-B14F-4D97-AF65-F5344CB8AC3E}">
        <p14:creationId xmlns:p14="http://schemas.microsoft.com/office/powerpoint/2010/main" val="3342401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4294967295"/>
          </p:nvPr>
        </p:nvSpPr>
        <p:spPr>
          <a:xfrm>
            <a:off x="469232" y="671540"/>
            <a:ext cx="5293895" cy="5351463"/>
          </a:xfrm>
        </p:spPr>
        <p:txBody>
          <a:bodyPr>
            <a:normAutofit/>
          </a:bodyPr>
          <a:lstStyle/>
          <a:p>
            <a:r>
              <a:rPr lang="pt-BR" sz="3300" dirty="0">
                <a:solidFill>
                  <a:schemeClr val="bg1"/>
                </a:solidFill>
              </a:rPr>
              <a:t>70 anos, feminino</a:t>
            </a:r>
          </a:p>
          <a:p>
            <a:r>
              <a:rPr lang="pt-BR" sz="3300" dirty="0">
                <a:solidFill>
                  <a:schemeClr val="bg1"/>
                </a:solidFill>
              </a:rPr>
              <a:t>Câncer de mama</a:t>
            </a:r>
          </a:p>
          <a:p>
            <a:r>
              <a:rPr lang="pt-BR" sz="3300" dirty="0">
                <a:solidFill>
                  <a:schemeClr val="bg1"/>
                </a:solidFill>
              </a:rPr>
              <a:t>Acompanhamento</a:t>
            </a:r>
          </a:p>
          <a:p>
            <a:endParaRPr lang="en-US" sz="3300" dirty="0">
              <a:solidFill>
                <a:schemeClr val="bg1"/>
              </a:solidFill>
            </a:endParaRPr>
          </a:p>
        </p:txBody>
      </p:sp>
      <p:pic>
        <p:nvPicPr>
          <p:cNvPr id="4" name="Picture 3"/>
          <p:cNvPicPr>
            <a:picLocks noChangeAspect="1" noChangeArrowheads="1"/>
          </p:cNvPicPr>
          <p:nvPr/>
        </p:nvPicPr>
        <p:blipFill rotWithShape="1">
          <a:blip r:embed="rId2" cstate="print"/>
          <a:srcRect t="10020" b="22318"/>
          <a:stretch/>
        </p:blipFill>
        <p:spPr bwMode="auto">
          <a:xfrm>
            <a:off x="7326530" y="169357"/>
            <a:ext cx="2348387" cy="6355829"/>
          </a:xfrm>
          <a:prstGeom prst="rect">
            <a:avLst/>
          </a:prstGeom>
          <a:noFill/>
          <a:ln w="9525">
            <a:noFill/>
            <a:miter lim="800000"/>
            <a:headEnd/>
            <a:tailEnd/>
          </a:ln>
          <a:effectLst/>
        </p:spPr>
      </p:pic>
    </p:spTree>
    <p:extLst>
      <p:ext uri="{BB962C8B-B14F-4D97-AF65-F5344CB8AC3E}">
        <p14:creationId xmlns:p14="http://schemas.microsoft.com/office/powerpoint/2010/main" val="89543201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idx="4294967295"/>
          </p:nvPr>
        </p:nvSpPr>
        <p:spPr>
          <a:xfrm>
            <a:off x="457200" y="318670"/>
            <a:ext cx="10447338" cy="544513"/>
          </a:xfrm>
        </p:spPr>
        <p:txBody>
          <a:bodyPr/>
          <a:lstStyle/>
          <a:p>
            <a:r>
              <a:rPr lang="pt-BR" dirty="0">
                <a:solidFill>
                  <a:schemeClr val="bg1"/>
                </a:solidFill>
                <a:latin typeface="+mn-lt"/>
              </a:rPr>
              <a:t>Doença de </a:t>
            </a:r>
            <a:r>
              <a:rPr lang="pt-BR" dirty="0" err="1">
                <a:solidFill>
                  <a:schemeClr val="bg1"/>
                </a:solidFill>
                <a:latin typeface="+mn-lt"/>
              </a:rPr>
              <a:t>Paget</a:t>
            </a:r>
            <a:r>
              <a:rPr lang="pt-BR" dirty="0">
                <a:solidFill>
                  <a:schemeClr val="bg1"/>
                </a:solidFill>
                <a:latin typeface="+mn-lt"/>
              </a:rPr>
              <a:t> </a:t>
            </a:r>
          </a:p>
        </p:txBody>
      </p:sp>
      <p:pic>
        <p:nvPicPr>
          <p:cNvPr id="2" name="Picture 2"/>
          <p:cNvPicPr>
            <a:picLocks noChangeAspect="1" noChangeArrowheads="1"/>
          </p:cNvPicPr>
          <p:nvPr/>
        </p:nvPicPr>
        <p:blipFill rotWithShape="1">
          <a:blip r:embed="rId2" cstate="print"/>
          <a:srcRect l="9166" t="21731" r="12908" b="8447"/>
          <a:stretch/>
        </p:blipFill>
        <p:spPr bwMode="auto">
          <a:xfrm>
            <a:off x="8483902" y="1900991"/>
            <a:ext cx="3403563" cy="3056016"/>
          </a:xfrm>
          <a:prstGeom prst="rect">
            <a:avLst/>
          </a:prstGeom>
          <a:noFill/>
          <a:ln w="9525">
            <a:noFill/>
            <a:miter lim="800000"/>
            <a:headEnd/>
            <a:tailEnd/>
          </a:ln>
          <a:effectLst/>
        </p:spPr>
      </p:pic>
      <p:pic>
        <p:nvPicPr>
          <p:cNvPr id="3" name="Picture 2"/>
          <p:cNvPicPr>
            <a:picLocks noChangeAspect="1" noChangeArrowheads="1"/>
          </p:cNvPicPr>
          <p:nvPr/>
        </p:nvPicPr>
        <p:blipFill rotWithShape="1">
          <a:blip r:embed="rId3" cstate="print"/>
          <a:srcRect l="9894" t="11218" r="10954" b="15118"/>
          <a:stretch/>
        </p:blipFill>
        <p:spPr bwMode="auto">
          <a:xfrm>
            <a:off x="137121" y="1900991"/>
            <a:ext cx="3283718" cy="3056016"/>
          </a:xfrm>
          <a:prstGeom prst="rect">
            <a:avLst/>
          </a:prstGeom>
          <a:noFill/>
          <a:ln w="9525">
            <a:noFill/>
            <a:miter lim="800000"/>
            <a:headEnd/>
            <a:tailEnd/>
          </a:ln>
          <a:effectLst/>
        </p:spPr>
      </p:pic>
      <p:pic>
        <p:nvPicPr>
          <p:cNvPr id="4" name="Picture 3"/>
          <p:cNvPicPr>
            <a:picLocks noChangeAspect="1" noChangeArrowheads="1"/>
          </p:cNvPicPr>
          <p:nvPr/>
        </p:nvPicPr>
        <p:blipFill rotWithShape="1">
          <a:blip r:embed="rId4" cstate="print"/>
          <a:srcRect l="8497" t="9773" r="8885" b="15118"/>
          <a:stretch/>
        </p:blipFill>
        <p:spPr bwMode="auto">
          <a:xfrm>
            <a:off x="4670134" y="1968965"/>
            <a:ext cx="2762138" cy="2511035"/>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Lst>
          </a:blip>
          <a:srcRect/>
          <a:stretch>
            <a:fillRect/>
          </a:stretch>
        </p:blipFill>
        <p:spPr bwMode="auto">
          <a:xfrm>
            <a:off x="4034914" y="1214222"/>
            <a:ext cx="4032580" cy="4032580"/>
          </a:xfrm>
          <a:prstGeom prst="rect">
            <a:avLst/>
          </a:prstGeom>
          <a:noFill/>
          <a:ln w="9525">
            <a:noFill/>
            <a:miter lim="800000"/>
            <a:headEnd/>
            <a:tailEnd/>
          </a:ln>
          <a:effectLst/>
        </p:spPr>
      </p:pic>
    </p:spTree>
    <p:extLst>
      <p:ext uri="{BB962C8B-B14F-4D97-AF65-F5344CB8AC3E}">
        <p14:creationId xmlns:p14="http://schemas.microsoft.com/office/powerpoint/2010/main" val="2570360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BP-2024">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P-2024" id="{AC49E885-328F-4FA8-AB43-C065ABDA1D56}" vid="{C110C593-79A8-4153-9C9A-9ADE9F7CA203}"/>
    </a:ext>
  </a:extLst>
</a:theme>
</file>

<file path=ppt/theme/theme2.xml><?xml version="1.0" encoding="utf-8"?>
<a:theme xmlns:a="http://schemas.openxmlformats.org/drawingml/2006/main" name="Fleury-HAOC">
  <a:themeElements>
    <a:clrScheme name="1_Modelo D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Modelo Di">
      <a:majorFont>
        <a:latin typeface="Verdana"/>
        <a:ea typeface=""/>
        <a:cs typeface=""/>
      </a:majorFont>
      <a:minorFont>
        <a:latin typeface="Verdan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30000"/>
          </a:lnSpc>
          <a:spcBef>
            <a:spcPct val="20000"/>
          </a:spcBef>
          <a:spcAft>
            <a:spcPct val="0"/>
          </a:spcAft>
          <a:buClrTx/>
          <a:buSzTx/>
          <a:buFontTx/>
          <a:buChar char="•"/>
          <a:tabLst/>
          <a:defRPr kumimoji="0" lang="pt-BR" sz="1800" b="1" i="0" u="none" strike="noStrike" cap="none" normalizeH="0" baseline="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30000"/>
          </a:lnSpc>
          <a:spcBef>
            <a:spcPct val="20000"/>
          </a:spcBef>
          <a:spcAft>
            <a:spcPct val="0"/>
          </a:spcAft>
          <a:buClrTx/>
          <a:buSzTx/>
          <a:buFontTx/>
          <a:buChar char="•"/>
          <a:tabLst/>
          <a:defRPr kumimoji="0" lang="pt-BR" sz="1800" b="1" i="0" u="none" strike="noStrike" cap="none" normalizeH="0" baseline="0" smtClean="0">
            <a:ln>
              <a:noFill/>
            </a:ln>
            <a:solidFill>
              <a:schemeClr val="bg1"/>
            </a:solidFill>
            <a:effectLst/>
            <a:latin typeface="Verdana" pitchFamily="34" charset="0"/>
          </a:defRPr>
        </a:defPPr>
      </a:lstStyle>
    </a:lnDef>
  </a:objectDefaults>
  <a:extraClrSchemeLst>
    <a:extraClrScheme>
      <a:clrScheme name="1_Modelo D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Modelo D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Modelo D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Modelo D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Modelo D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Modelo D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Modelo D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ema do Office">
  <a:themeElements>
    <a:clrScheme name="3_Tema do Office">
      <a:dk1>
        <a:srgbClr val="FFFFFF"/>
      </a:dk1>
      <a:lt1>
        <a:srgbClr val="FFFFFF"/>
      </a:lt1>
      <a:dk2>
        <a:srgbClr val="A7A7A7"/>
      </a:dk2>
      <a:lt2>
        <a:srgbClr val="535353"/>
      </a:lt2>
      <a:accent1>
        <a:srgbClr val="FDB924"/>
      </a:accent1>
      <a:accent2>
        <a:srgbClr val="F26529"/>
      </a:accent2>
      <a:accent3>
        <a:srgbClr val="EE3F75"/>
      </a:accent3>
      <a:accent4>
        <a:srgbClr val="A05DA5"/>
      </a:accent4>
      <a:accent5>
        <a:srgbClr val="20C4F4"/>
      </a:accent5>
      <a:accent6>
        <a:srgbClr val="27B67C"/>
      </a:accent6>
      <a:hlink>
        <a:srgbClr val="0000FF"/>
      </a:hlink>
      <a:folHlink>
        <a:srgbClr val="FF00FF"/>
      </a:folHlink>
    </a:clrScheme>
    <a:fontScheme name="3_Tema do Office">
      <a:majorFont>
        <a:latin typeface="Helvetica"/>
        <a:ea typeface="Helvetica"/>
        <a:cs typeface="Helvetica"/>
      </a:majorFont>
      <a:minorFont>
        <a:latin typeface="Calibri"/>
        <a:ea typeface="Calibri"/>
        <a:cs typeface="Calibri"/>
      </a:minorFont>
    </a:fontScheme>
    <a:fmtScheme name="3_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1C24"/>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rol xmlns="http://schemas.microsoft.com/VisualStudio/2011/storyboarding/control">
  <Id Name="37d46d3a-d21d-4b92-a139-756aec7f975c" Revision="1" Stencil="System.MyShapes" StencilVersion="1.0"/>
</Control>
</file>

<file path=customXml/item2.xml><?xml version="1.0" encoding="utf-8"?>
<Control xmlns="http://schemas.microsoft.com/VisualStudio/2011/storyboarding/control">
  <Id Name="37d46d3a-d21d-4b92-a139-756aec7f975c" Revision="1" Stencil="System.MyShapes" StencilVersion="1.0"/>
</Control>
</file>

<file path=customXml/item3.xml><?xml version="1.0" encoding="utf-8"?>
<Control xmlns="http://schemas.microsoft.com/VisualStudio/2011/storyboarding/control">
  <Id Name="0a9a4825-af60-40dc-88a1-3253f3e0d7f7" Revision="1" Stencil="System.MyShapes" StencilVersion="1.0"/>
</Control>
</file>

<file path=customXml/item4.xml><?xml version="1.0" encoding="utf-8"?>
<Control xmlns="http://schemas.microsoft.com/VisualStudio/2011/storyboarding/control">
  <Id Name="f5a567c0-1ac9-49a2-966f-a00bf8425481" Revision="1" Stencil="System.MyShapes" StencilVersion="1.0"/>
</Control>
</file>

<file path=customXml/item5.xml><?xml version="1.0" encoding="utf-8"?>
<Control xmlns="http://schemas.microsoft.com/VisualStudio/2011/storyboarding/control">
  <Id Name="0a9a4825-af60-40dc-88a1-3253f3e0d7f7" Revision="1" Stencil="System.MyShapes" StencilVersion="1.0"/>
</Control>
</file>

<file path=customXml/itemProps1.xml><?xml version="1.0" encoding="utf-8"?>
<ds:datastoreItem xmlns:ds="http://schemas.openxmlformats.org/officeDocument/2006/customXml" ds:itemID="{C842CB7E-1519-4A6D-8A59-AB0D277F7EEA}">
  <ds:schemaRefs>
    <ds:schemaRef ds:uri="http://schemas.microsoft.com/VisualStudio/2011/storyboarding/control"/>
  </ds:schemaRefs>
</ds:datastoreItem>
</file>

<file path=customXml/itemProps2.xml><?xml version="1.0" encoding="utf-8"?>
<ds:datastoreItem xmlns:ds="http://schemas.openxmlformats.org/officeDocument/2006/customXml" ds:itemID="{85E0EB84-7000-46CF-9BFD-076D09FCB5A0}">
  <ds:schemaRefs>
    <ds:schemaRef ds:uri="http://schemas.microsoft.com/VisualStudio/2011/storyboarding/control"/>
  </ds:schemaRefs>
</ds:datastoreItem>
</file>

<file path=customXml/itemProps3.xml><?xml version="1.0" encoding="utf-8"?>
<ds:datastoreItem xmlns:ds="http://schemas.openxmlformats.org/officeDocument/2006/customXml" ds:itemID="{915E8B9A-FD10-4FD4-B833-84BAF5C3D2FE}">
  <ds:schemaRefs>
    <ds:schemaRef ds:uri="http://schemas.microsoft.com/VisualStudio/2011/storyboarding/control"/>
  </ds:schemaRefs>
</ds:datastoreItem>
</file>

<file path=customXml/itemProps4.xml><?xml version="1.0" encoding="utf-8"?>
<ds:datastoreItem xmlns:ds="http://schemas.openxmlformats.org/officeDocument/2006/customXml" ds:itemID="{1183EDAC-7FEC-4F68-9F33-5AE7405AB41B}">
  <ds:schemaRefs>
    <ds:schemaRef ds:uri="http://schemas.microsoft.com/VisualStudio/2011/storyboarding/control"/>
  </ds:schemaRefs>
</ds:datastoreItem>
</file>

<file path=customXml/itemProps5.xml><?xml version="1.0" encoding="utf-8"?>
<ds:datastoreItem xmlns:ds="http://schemas.openxmlformats.org/officeDocument/2006/customXml" ds:itemID="{2A7B2708-3127-4DB8-BC64-0CFB276C5B9A}">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CBP-2024</Template>
  <TotalTime>804</TotalTime>
  <Words>1535</Words>
  <Application>Microsoft Office PowerPoint</Application>
  <PresentationFormat>Widescreen</PresentationFormat>
  <Paragraphs>194</Paragraphs>
  <Slides>66</Slides>
  <Notes>10</Notes>
  <HiddenSlides>0</HiddenSlides>
  <MMClips>3</MMClips>
  <ScaleCrop>false</ScaleCrop>
  <HeadingPairs>
    <vt:vector size="6" baseType="variant">
      <vt:variant>
        <vt:lpstr>Fontes usadas</vt:lpstr>
      </vt:variant>
      <vt:variant>
        <vt:i4>8</vt:i4>
      </vt:variant>
      <vt:variant>
        <vt:lpstr>Tema</vt:lpstr>
      </vt:variant>
      <vt:variant>
        <vt:i4>3</vt:i4>
      </vt:variant>
      <vt:variant>
        <vt:lpstr>Títulos de slides</vt:lpstr>
      </vt:variant>
      <vt:variant>
        <vt:i4>66</vt:i4>
      </vt:variant>
    </vt:vector>
  </HeadingPairs>
  <TitlesOfParts>
    <vt:vector size="77" baseType="lpstr">
      <vt:lpstr>Aptos</vt:lpstr>
      <vt:lpstr>Arial</vt:lpstr>
      <vt:lpstr>Calibri</vt:lpstr>
      <vt:lpstr>Calibri Bold</vt:lpstr>
      <vt:lpstr>Lato</vt:lpstr>
      <vt:lpstr>Times New Roman</vt:lpstr>
      <vt:lpstr>Trebuchet MS</vt:lpstr>
      <vt:lpstr>Verdana</vt:lpstr>
      <vt:lpstr>CBP-2024</vt:lpstr>
      <vt:lpstr>Fleury-HAOC</vt:lpstr>
      <vt:lpstr>3_Tema do Office</vt:lpstr>
      <vt:lpstr>Abordagem Radiológica dos Tumores Ósseos e de Partes Moles, Imagens e Metodologia para Coleta de Amostras</vt:lpstr>
      <vt:lpstr>Declaração de Conflito de Interesse</vt:lpstr>
      <vt:lpstr>Introdução: Por que Biopsiar?</vt:lpstr>
      <vt:lpstr>Indicações e contraindicações de biópsias musculoesqueléticas:</vt:lpstr>
      <vt:lpstr>Vantagens e desvantagens da biópsia percutânea por agulha quando comparada a biópsia por cirurgia aberta </vt:lpstr>
      <vt:lpstr>Planejamento do Procedimento: Pré Consulta</vt:lpstr>
      <vt:lpstr>Apresentação do PowerPoint</vt:lpstr>
      <vt:lpstr>Apresentação do PowerPoint</vt:lpstr>
      <vt:lpstr>Doença de Paget </vt:lpstr>
      <vt:lpstr>Apresentação do PowerPoint</vt:lpstr>
      <vt:lpstr>Apresentação do PowerPoint</vt:lpstr>
      <vt:lpstr>Apresentação do PowerPoint</vt:lpstr>
      <vt:lpstr>Tumor infiltrativo  vs. outros constituintes da medula</vt:lpstr>
      <vt:lpstr>A dificuldade da fratura... Recente vs antiga, benigna vs maligna?</vt:lpstr>
      <vt:lpstr>Qual a fratura compressiva a biopsiar?</vt:lpstr>
      <vt:lpstr>Apresentação do PowerPoint</vt:lpstr>
      <vt:lpstr>Sequências DIXON T2</vt:lpstr>
      <vt:lpstr>Sequências DIXON T2</vt:lpstr>
      <vt:lpstr>Planejamento do Procedimento</vt:lpstr>
      <vt:lpstr>MANEJO DOS ANTICOAGULANTES</vt:lpstr>
      <vt:lpstr>Trajeto da biópsia</vt:lpstr>
      <vt:lpstr>Introdução – Pré-consulta</vt:lpstr>
      <vt:lpstr>Apresentação do PowerPoint</vt:lpstr>
      <vt:lpstr>Apresentação do PowerPoint</vt:lpstr>
      <vt:lpstr>Apresentação do PowerPoint</vt:lpstr>
      <vt:lpstr>Apresentação do PowerPoint</vt:lpstr>
      <vt:lpstr>Técnicas:</vt:lpstr>
      <vt:lpstr>Material: Agulhas</vt:lpstr>
      <vt:lpstr>Apresentação do PowerPoint</vt:lpstr>
      <vt:lpstr>Apresentação do PowerPoint</vt:lpstr>
      <vt:lpstr>Biópsias guiadas por TC</vt:lpstr>
      <vt:lpstr>Introdução - Arsenal </vt:lpstr>
      <vt:lpstr>TC - Acesso a praticamente todas as lesões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Achados histológicos mostram formação osteoide reticular de distribuição randômica em um estroma fibrovascular consistente com Osteoma Osteoide</vt:lpstr>
      <vt:lpstr>Biópsias guiadas por US</vt:lpstr>
      <vt:lpstr>Introdução - Arsenal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Pós procedimento </vt:lpstr>
      <vt:lpstr>Complicações</vt:lpstr>
      <vt:lpstr>Apresentação do PowerPoint</vt:lpstr>
      <vt:lpstr>Apresentação do PowerPoint</vt:lpstr>
      <vt:lpstr>Apresentação do PowerPoint</vt:lpstr>
      <vt:lpstr>Apresentação do PowerPoint</vt:lpstr>
      <vt:lpstr>Conclusão</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Abordagem Radiológica dos Tumores Ósseos e de Partes Moles, Imagens e Metodologia para Coleta de Amostras</dc:title>
  <dc:creator>Anderson Rodrigues</dc:creator>
  <cp:lastModifiedBy>Marco Túlio Gonzalez</cp:lastModifiedBy>
  <cp:revision>34</cp:revision>
  <dcterms:created xsi:type="dcterms:W3CDTF">2024-05-28T21:16:03Z</dcterms:created>
  <dcterms:modified xsi:type="dcterms:W3CDTF">2024-06-01T15:38:48Z</dcterms:modified>
</cp:coreProperties>
</file>